
<file path=[Content_Types].xml><?xml version="1.0" encoding="utf-8"?>
<Types xmlns="http://schemas.openxmlformats.org/package/2006/content-types">
  <Override PartName="/ppt/slides/slide45.xml" ContentType="application/vnd.openxmlformats-officedocument.presentationml.slide+xml"/>
  <Override PartName="/ppt/slides/slide18.xml" ContentType="application/vnd.openxmlformats-officedocument.presentationml.slide+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Default Extension="jpeg" ContentType="image/jpeg"/>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Override PartName="/ppt/slides/slide46.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42.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47.xml" ContentType="application/vnd.openxmlformats-officedocument.presentationml.slide+xml"/>
  <Override PartName="/ppt/slides/slide43.xml" ContentType="application/vnd.openxmlformats-officedocument.presentationml.slide+xml"/>
  <Default Extension="gif" ContentType="image/gif"/>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48.xml" ContentType="application/vnd.openxmlformats-officedocument.presentationml.slide+xml"/>
  <Override PartName="/ppt/slides/slide20.xml" ContentType="application/vnd.openxmlformats-officedocument.presentationml.slide+xml"/>
  <Override PartName="/ppt/slides/slide44.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Default Extension="wmf" ContentType="image/x-wmf"/>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02" d="100"/>
          <a:sy n="102" d="100"/>
        </p:scale>
        <p:origin x="-107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C2D648-AC62-C247-80B9-47635049ACBF}" type="datetimeFigureOut">
              <a:rPr lang="en-US" smtClean="0"/>
              <a:pPr/>
              <a:t>1/22/19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74953-3488-8545-94F4-12B2166E0A9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C2D648-AC62-C247-80B9-47635049ACBF}" type="datetimeFigureOut">
              <a:rPr lang="en-US" smtClean="0"/>
              <a:pPr/>
              <a:t>1/22/19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74953-3488-8545-94F4-12B2166E0A9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C2D648-AC62-C247-80B9-47635049ACBF}" type="datetimeFigureOut">
              <a:rPr lang="en-US" smtClean="0"/>
              <a:pPr/>
              <a:t>1/22/19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74953-3488-8545-94F4-12B2166E0A9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C2D648-AC62-C247-80B9-47635049ACBF}" type="datetimeFigureOut">
              <a:rPr lang="en-US" smtClean="0"/>
              <a:pPr/>
              <a:t>1/22/19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74953-3488-8545-94F4-12B2166E0A9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C2D648-AC62-C247-80B9-47635049ACBF}" type="datetimeFigureOut">
              <a:rPr lang="en-US" smtClean="0"/>
              <a:pPr/>
              <a:t>1/22/19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74953-3488-8545-94F4-12B2166E0A9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C2D648-AC62-C247-80B9-47635049ACBF}" type="datetimeFigureOut">
              <a:rPr lang="en-US" smtClean="0"/>
              <a:pPr/>
              <a:t>1/22/19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874953-3488-8545-94F4-12B2166E0A9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C2D648-AC62-C247-80B9-47635049ACBF}" type="datetimeFigureOut">
              <a:rPr lang="en-US" smtClean="0"/>
              <a:pPr/>
              <a:t>1/22/19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874953-3488-8545-94F4-12B2166E0A9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C2D648-AC62-C247-80B9-47635049ACBF}" type="datetimeFigureOut">
              <a:rPr lang="en-US" smtClean="0"/>
              <a:pPr/>
              <a:t>1/22/19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874953-3488-8545-94F4-12B2166E0A9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C2D648-AC62-C247-80B9-47635049ACBF}" type="datetimeFigureOut">
              <a:rPr lang="en-US" smtClean="0"/>
              <a:pPr/>
              <a:t>1/22/19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874953-3488-8545-94F4-12B2166E0A9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C2D648-AC62-C247-80B9-47635049ACBF}" type="datetimeFigureOut">
              <a:rPr lang="en-US" smtClean="0"/>
              <a:pPr/>
              <a:t>1/22/19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874953-3488-8545-94F4-12B2166E0A9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C2D648-AC62-C247-80B9-47635049ACBF}" type="datetimeFigureOut">
              <a:rPr lang="en-US" smtClean="0"/>
              <a:pPr/>
              <a:t>1/22/19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874953-3488-8545-94F4-12B2166E0A9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C2D648-AC62-C247-80B9-47635049ACBF}" type="datetimeFigureOut">
              <a:rPr lang="en-US" smtClean="0"/>
              <a:pPr/>
              <a:t>1/22/19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874953-3488-8545-94F4-12B2166E0A9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7dFbNw3bpKE"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videos.howstuffworks.com/howstuffworks/54-how-money-is-made-video.htm" TargetMode="External"/><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 Id="rId3" Type="http://schemas.openxmlformats.org/officeDocument/2006/relationships/image" Target="../media/image27.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jpeg"/></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wmf"/><Relationship Id="rId3" Type="http://schemas.openxmlformats.org/officeDocument/2006/relationships/image" Target="../media/image4.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eaLnBrk="1" fontAlgn="auto" hangingPunct="1">
              <a:spcAft>
                <a:spcPts val="0"/>
              </a:spcAft>
              <a:defRPr/>
            </a:pPr>
            <a:r>
              <a:rPr lang="en-US" sz="6000" dirty="0" smtClean="0"/>
              <a:t>Financial Literacy</a:t>
            </a:r>
            <a:endParaRPr lang="en-US" sz="6000" dirty="0"/>
          </a:p>
        </p:txBody>
      </p:sp>
      <p:sp>
        <p:nvSpPr>
          <p:cNvPr id="3" name="Title 1"/>
          <p:cNvSpPr txBox="1">
            <a:spLocks/>
          </p:cNvSpPr>
          <p:nvPr/>
        </p:nvSpPr>
        <p:spPr>
          <a:xfrm>
            <a:off x="611089" y="3600450"/>
            <a:ext cx="7772400" cy="1470025"/>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smtClean="0">
                <a:ln>
                  <a:noFill/>
                </a:ln>
                <a:solidFill>
                  <a:schemeClr val="tx1"/>
                </a:solidFill>
                <a:effectLst/>
                <a:uLnTx/>
                <a:uFillTx/>
                <a:latin typeface="+mj-lt"/>
                <a:ea typeface="+mj-ea"/>
                <a:cs typeface="+mj-cs"/>
              </a:rPr>
              <a:t>By:</a:t>
            </a:r>
            <a:r>
              <a:rPr kumimoji="0" lang="en-US" sz="3000" b="0" i="0" u="none" strike="noStrike" kern="1200" cap="none" spc="0" normalizeH="0" noProof="0" dirty="0" smtClean="0">
                <a:ln>
                  <a:noFill/>
                </a:ln>
                <a:solidFill>
                  <a:schemeClr val="tx1"/>
                </a:solidFill>
                <a:effectLst/>
                <a:uLnTx/>
                <a:uFillTx/>
                <a:latin typeface="+mj-lt"/>
                <a:ea typeface="+mj-ea"/>
                <a:cs typeface="+mj-cs"/>
              </a:rPr>
              <a:t> Leon Moody, Sr.</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sz="3000" baseline="0" dirty="0" smtClean="0">
                <a:latin typeface="+mj-lt"/>
                <a:ea typeface="+mj-ea"/>
                <a:cs typeface="+mj-cs"/>
              </a:rPr>
              <a:t>Alabama</a:t>
            </a:r>
            <a:r>
              <a:rPr lang="en-US" sz="3000" dirty="0" smtClean="0">
                <a:latin typeface="+mj-lt"/>
                <a:ea typeface="+mj-ea"/>
                <a:cs typeface="+mj-cs"/>
              </a:rPr>
              <a:t> Director of Bigger and Better</a:t>
            </a:r>
            <a:endParaRPr kumimoji="0" lang="en-US" sz="3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6273"/>
            <a:ext cx="8229600" cy="1143000"/>
          </a:xfrm>
        </p:spPr>
        <p:txBody>
          <a:bodyPr/>
          <a:lstStyle/>
          <a:p>
            <a:pPr>
              <a:defRPr/>
            </a:pPr>
            <a:r>
              <a:rPr lang="en-US" dirty="0" smtClean="0"/>
              <a:t>Vocabulary Assignment		</a:t>
            </a:r>
            <a:endParaRPr lang="en-US" dirty="0"/>
          </a:p>
        </p:txBody>
      </p:sp>
      <p:sp>
        <p:nvSpPr>
          <p:cNvPr id="18435" name="Content Placeholder 2"/>
          <p:cNvSpPr>
            <a:spLocks noGrp="1"/>
          </p:cNvSpPr>
          <p:nvPr>
            <p:ph sz="quarter" idx="1"/>
          </p:nvPr>
        </p:nvSpPr>
        <p:spPr>
          <a:xfrm>
            <a:off x="457200" y="2789273"/>
            <a:ext cx="8229600" cy="3393096"/>
          </a:xfrm>
        </p:spPr>
        <p:txBody>
          <a:bodyPr>
            <a:normAutofit/>
          </a:bodyPr>
          <a:lstStyle/>
          <a:p>
            <a:r>
              <a:rPr lang="en-US" sz="3500" dirty="0"/>
              <a:t>Using the definitions just given to you, you need to create a sentence (that includes the </a:t>
            </a:r>
            <a:r>
              <a:rPr lang="en-US" sz="3500" dirty="0" err="1"/>
              <a:t>vocab</a:t>
            </a:r>
            <a:r>
              <a:rPr lang="en-US" sz="3500" dirty="0"/>
              <a:t> word!) and picture that represents the vocabulary word. This is your LAST </a:t>
            </a:r>
            <a:r>
              <a:rPr lang="en-US" sz="3500" dirty="0" err="1"/>
              <a:t>vocab</a:t>
            </a:r>
            <a:r>
              <a:rPr lang="en-US" sz="3500" dirty="0"/>
              <a:t> assignment for the year!!!</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Spending Money &amp; Debt</a:t>
            </a:r>
            <a:endParaRPr lang="en-US" dirty="0"/>
          </a:p>
        </p:txBody>
      </p:sp>
      <p:sp>
        <p:nvSpPr>
          <p:cNvPr id="3" name="Text Placeholder 2"/>
          <p:cNvSpPr>
            <a:spLocks noGrp="1"/>
          </p:cNvSpPr>
          <p:nvPr>
            <p:ph type="body" idx="1"/>
          </p:nvPr>
        </p:nvSpPr>
        <p:spPr>
          <a:xfrm>
            <a:off x="685800" y="4959350"/>
            <a:ext cx="7924800" cy="457200"/>
          </a:xfrm>
        </p:spPr>
        <p:txBody>
          <a:bodyPr>
            <a:normAutofit/>
          </a:bodyPr>
          <a:lstStyle/>
          <a:p>
            <a:pPr eaLnBrk="1" hangingPunct="1"/>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ontent Placeholder 5"/>
          <p:cNvSpPr>
            <a:spLocks noGrp="1"/>
          </p:cNvSpPr>
          <p:nvPr>
            <p:ph sz="quarter" idx="2"/>
          </p:nvPr>
        </p:nvSpPr>
        <p:spPr>
          <a:xfrm>
            <a:off x="455612" y="3337166"/>
            <a:ext cx="4038600" cy="2752643"/>
          </a:xfrm>
        </p:spPr>
        <p:txBody>
          <a:bodyPr>
            <a:normAutofit/>
          </a:bodyPr>
          <a:lstStyle/>
          <a:p>
            <a:pPr eaLnBrk="1" hangingPunct="1"/>
            <a:r>
              <a:rPr lang="en-US" sz="2000" dirty="0"/>
              <a:t>Housing/Utilities</a:t>
            </a:r>
          </a:p>
          <a:p>
            <a:pPr eaLnBrk="1" hangingPunct="1"/>
            <a:r>
              <a:rPr lang="en-US" sz="2000" dirty="0"/>
              <a:t>Food</a:t>
            </a:r>
          </a:p>
          <a:p>
            <a:pPr eaLnBrk="1" hangingPunct="1"/>
            <a:r>
              <a:rPr lang="en-US" sz="2000" dirty="0"/>
              <a:t>Transportation</a:t>
            </a:r>
          </a:p>
          <a:p>
            <a:pPr eaLnBrk="1" hangingPunct="1"/>
            <a:r>
              <a:rPr lang="en-US" sz="2000" dirty="0"/>
              <a:t>Retirement</a:t>
            </a:r>
          </a:p>
          <a:p>
            <a:pPr eaLnBrk="1" hangingPunct="1"/>
            <a:r>
              <a:rPr lang="en-US" sz="2000" dirty="0"/>
              <a:t>Education</a:t>
            </a:r>
          </a:p>
          <a:p>
            <a:pPr eaLnBrk="1" hangingPunct="1"/>
            <a:r>
              <a:rPr lang="en-US" sz="2000" dirty="0"/>
              <a:t>Health Care</a:t>
            </a:r>
          </a:p>
          <a:p>
            <a:pPr eaLnBrk="1" hangingPunct="1"/>
            <a:r>
              <a:rPr lang="en-US" sz="2000" dirty="0"/>
              <a:t>Insurance</a:t>
            </a:r>
          </a:p>
          <a:p>
            <a:pPr lvl="1" eaLnBrk="1" hangingPunct="1"/>
            <a:endParaRPr lang="en-US" dirty="0"/>
          </a:p>
        </p:txBody>
      </p:sp>
      <p:sp>
        <p:nvSpPr>
          <p:cNvPr id="9" name="Content Placeholder 8"/>
          <p:cNvSpPr>
            <a:spLocks noGrp="1"/>
          </p:cNvSpPr>
          <p:nvPr>
            <p:ph sz="quarter" idx="4"/>
          </p:nvPr>
        </p:nvSpPr>
        <p:spPr>
          <a:xfrm>
            <a:off x="4648200" y="3337166"/>
            <a:ext cx="4038600" cy="2752643"/>
          </a:xfrm>
        </p:spPr>
        <p:txBody>
          <a:bodyPr>
            <a:normAutofit/>
          </a:bodyPr>
          <a:lstStyle/>
          <a:p>
            <a:pPr eaLnBrk="1" hangingPunct="1"/>
            <a:r>
              <a:rPr lang="en-US" sz="2000" dirty="0"/>
              <a:t>Household Supplies</a:t>
            </a:r>
          </a:p>
          <a:p>
            <a:pPr eaLnBrk="1" hangingPunct="1"/>
            <a:r>
              <a:rPr lang="en-US" sz="2000" dirty="0"/>
              <a:t>Savings</a:t>
            </a:r>
          </a:p>
          <a:p>
            <a:pPr eaLnBrk="1" hangingPunct="1"/>
            <a:r>
              <a:rPr lang="en-US" sz="2000" dirty="0"/>
              <a:t>Entertainment</a:t>
            </a:r>
          </a:p>
          <a:p>
            <a:pPr eaLnBrk="1" hangingPunct="1"/>
            <a:r>
              <a:rPr lang="en-US" sz="2000" dirty="0"/>
              <a:t>Personal Care Products</a:t>
            </a:r>
          </a:p>
          <a:p>
            <a:pPr eaLnBrk="1" hangingPunct="1"/>
            <a:r>
              <a:rPr lang="en-US" sz="2000" dirty="0"/>
              <a:t>Charitable Donations</a:t>
            </a:r>
          </a:p>
          <a:p>
            <a:pPr eaLnBrk="1" hangingPunct="1"/>
            <a:r>
              <a:rPr lang="en-US" sz="2000" dirty="0"/>
              <a:t>Taxes</a:t>
            </a:r>
          </a:p>
          <a:p>
            <a:pPr eaLnBrk="1" hangingPunct="1"/>
            <a:r>
              <a:rPr lang="en-US" sz="2000" dirty="0"/>
              <a:t>Miscellaneous</a:t>
            </a:r>
          </a:p>
          <a:p>
            <a:pPr eaLnBrk="1" hangingPunct="1"/>
            <a:endParaRPr lang="en-US" sz="2000" dirty="0"/>
          </a:p>
        </p:txBody>
      </p:sp>
      <p:sp>
        <p:nvSpPr>
          <p:cNvPr id="5" name="Title 4"/>
          <p:cNvSpPr>
            <a:spLocks noGrp="1"/>
          </p:cNvSpPr>
          <p:nvPr>
            <p:ph type="title"/>
          </p:nvPr>
        </p:nvSpPr>
        <p:spPr>
          <a:xfrm>
            <a:off x="457200" y="1066800"/>
            <a:ext cx="8229600" cy="1143000"/>
          </a:xfrm>
        </p:spPr>
        <p:txBody>
          <a:bodyPr/>
          <a:lstStyle/>
          <a:p>
            <a:pPr eaLnBrk="1" fontAlgn="auto" hangingPunct="1">
              <a:spcAft>
                <a:spcPts val="0"/>
              </a:spcAft>
              <a:defRPr/>
            </a:pPr>
            <a:r>
              <a:rPr lang="en-US" dirty="0" smtClean="0"/>
              <a:t>Do you never have enough money?</a:t>
            </a:r>
            <a:endParaRPr lang="en-US" dirty="0"/>
          </a:p>
        </p:txBody>
      </p:sp>
      <p:sp>
        <p:nvSpPr>
          <p:cNvPr id="8" name="Text Placeholder 7"/>
          <p:cNvSpPr>
            <a:spLocks noGrp="1"/>
          </p:cNvSpPr>
          <p:nvPr>
            <p:ph type="body" idx="3"/>
          </p:nvPr>
        </p:nvSpPr>
        <p:spPr>
          <a:xfrm>
            <a:off x="608012" y="2209800"/>
            <a:ext cx="8078788" cy="838200"/>
          </a:xfrm>
          <a:extLst>
            <a:ext uri="{91240B29-F687-4F45-9708-019B960494DF}">
              <a14:hiddenLine xmlns:a14="http://schemas.microsoft.com/office/drawing/2010/main" xmlns:a="http://schemas.openxmlformats.org/drawingml/2006/main" xmlns:p="http://schemas.openxmlformats.org/presentationml/2006/main" xmlns="" w="9525">
                <a:solidFill>
                  <a:srgbClr val="000000"/>
                </a:solidFill>
                <a:miter lim="800000"/>
                <a:headEnd/>
                <a:tailEnd/>
              </a14:hiddenLine>
            </a:ext>
          </a:extLst>
        </p:spPr>
        <p:txBody>
          <a:bodyPr>
            <a:normAutofit fontScale="92500" lnSpcReduction="20000"/>
          </a:bodyPr>
          <a:lstStyle/>
          <a:p>
            <a:pPr eaLnBrk="1" fontAlgn="auto" hangingPunct="1">
              <a:spcAft>
                <a:spcPts val="0"/>
              </a:spcAft>
              <a:buFont typeface="Wingdings 2"/>
              <a:buNone/>
              <a:defRPr/>
            </a:pPr>
            <a:r>
              <a:rPr lang="en-US" sz="3000" dirty="0" smtClean="0"/>
              <a:t>Some spending is inevitable </a:t>
            </a:r>
            <a:r>
              <a:rPr lang="en-US" sz="3000" dirty="0" smtClean="0"/>
              <a:t>and</a:t>
            </a:r>
            <a:r>
              <a:rPr lang="en-US" sz="3000" dirty="0" smtClean="0"/>
              <a:t> </a:t>
            </a:r>
            <a:r>
              <a:rPr lang="en-US" sz="3000" dirty="0" smtClean="0"/>
              <a:t>important</a:t>
            </a:r>
            <a:r>
              <a:rPr lang="en-US" sz="3000" dirty="0" smtClean="0"/>
              <a:t>, while others could be kept in check</a:t>
            </a:r>
            <a:endParaRPr lang="en-US" sz="3000" dirty="0"/>
          </a:p>
        </p:txBody>
      </p:sp>
      <p:pic>
        <p:nvPicPr>
          <p:cNvPr id="18438" name="Picture 6" descr="C:\Documents and Settings\jpluta\Local Settings\Temporary Internet Files\Content.IE5\BKZLQMS9\MCj02307540000[1].wmf"/>
          <p:cNvPicPr>
            <a:picLocks noChangeAspect="1" noChangeArrowheads="1"/>
          </p:cNvPicPr>
          <p:nvPr/>
        </p:nvPicPr>
        <p:blipFill>
          <a:blip r:embed="rId2"/>
          <a:srcRect/>
          <a:stretch>
            <a:fillRect/>
          </a:stretch>
        </p:blipFill>
        <p:spPr bwMode="auto">
          <a:xfrm>
            <a:off x="7315200" y="304800"/>
            <a:ext cx="1295400" cy="15779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slide(fromBottom)">
                                      <p:cBhvr>
                                        <p:cTn id="11" dur="500"/>
                                        <p:tgtEl>
                                          <p:spTgt spid="6">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slide(fromBottom)">
                                      <p:cBhvr>
                                        <p:cTn id="16" dur="500"/>
                                        <p:tgtEl>
                                          <p:spTgt spid="6">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slide(fromBottom)">
                                      <p:cBhvr>
                                        <p:cTn id="21" dur="500"/>
                                        <p:tgtEl>
                                          <p:spTgt spid="6">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slide(fromBottom)">
                                      <p:cBhvr>
                                        <p:cTn id="26" dur="500"/>
                                        <p:tgtEl>
                                          <p:spTgt spid="6">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slide(fromBottom)">
                                      <p:cBhvr>
                                        <p:cTn id="31" dur="500"/>
                                        <p:tgtEl>
                                          <p:spTgt spid="6">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Effect transition="in" filter="slide(fromBottom)">
                                      <p:cBhvr>
                                        <p:cTn id="36" dur="500"/>
                                        <p:tgtEl>
                                          <p:spTgt spid="6">
                                            <p:txEl>
                                              <p:pRg st="5" end="5"/>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animEffect transition="in" filter="slide(fromBottom)">
                                      <p:cBhvr>
                                        <p:cTn id="41" dur="500"/>
                                        <p:tgtEl>
                                          <p:spTgt spid="6">
                                            <p:txEl>
                                              <p:pRg st="6" end="6"/>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2" presetClass="entr" presetSubtype="4" fill="hold" grpId="0" nodeType="clickEffect">
                                  <p:stCondLst>
                                    <p:cond delay="0"/>
                                  </p:stCondLst>
                                  <p:childTnLst>
                                    <p:set>
                                      <p:cBhvr>
                                        <p:cTn id="45" dur="1" fill="hold">
                                          <p:stCondLst>
                                            <p:cond delay="0"/>
                                          </p:stCondLst>
                                        </p:cTn>
                                        <p:tgtEl>
                                          <p:spTgt spid="9">
                                            <p:txEl>
                                              <p:pRg st="0" end="0"/>
                                            </p:txEl>
                                          </p:spTgt>
                                        </p:tgtEl>
                                        <p:attrNameLst>
                                          <p:attrName>style.visibility</p:attrName>
                                        </p:attrNameLst>
                                      </p:cBhvr>
                                      <p:to>
                                        <p:strVal val="visible"/>
                                      </p:to>
                                    </p:set>
                                    <p:animEffect transition="in" filter="slide(fromBottom)">
                                      <p:cBhvr>
                                        <p:cTn id="46" dur="500"/>
                                        <p:tgtEl>
                                          <p:spTgt spid="9">
                                            <p:txEl>
                                              <p:pRg st="0" end="0"/>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9">
                                            <p:txEl>
                                              <p:pRg st="1" end="1"/>
                                            </p:txEl>
                                          </p:spTgt>
                                        </p:tgtEl>
                                        <p:attrNameLst>
                                          <p:attrName>style.visibility</p:attrName>
                                        </p:attrNameLst>
                                      </p:cBhvr>
                                      <p:to>
                                        <p:strVal val="visible"/>
                                      </p:to>
                                    </p:set>
                                    <p:animEffect transition="in" filter="slide(fromBottom)">
                                      <p:cBhvr>
                                        <p:cTn id="51" dur="500"/>
                                        <p:tgtEl>
                                          <p:spTgt spid="9">
                                            <p:txEl>
                                              <p:pRg st="1" end="1"/>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2" presetClass="entr" presetSubtype="4" fill="hold" grpId="0" nodeType="clickEffect">
                                  <p:stCondLst>
                                    <p:cond delay="0"/>
                                  </p:stCondLst>
                                  <p:childTnLst>
                                    <p:set>
                                      <p:cBhvr>
                                        <p:cTn id="55" dur="1" fill="hold">
                                          <p:stCondLst>
                                            <p:cond delay="0"/>
                                          </p:stCondLst>
                                        </p:cTn>
                                        <p:tgtEl>
                                          <p:spTgt spid="9">
                                            <p:txEl>
                                              <p:pRg st="2" end="2"/>
                                            </p:txEl>
                                          </p:spTgt>
                                        </p:tgtEl>
                                        <p:attrNameLst>
                                          <p:attrName>style.visibility</p:attrName>
                                        </p:attrNameLst>
                                      </p:cBhvr>
                                      <p:to>
                                        <p:strVal val="visible"/>
                                      </p:to>
                                    </p:set>
                                    <p:animEffect transition="in" filter="slide(fromBottom)">
                                      <p:cBhvr>
                                        <p:cTn id="56" dur="500"/>
                                        <p:tgtEl>
                                          <p:spTgt spid="9">
                                            <p:txEl>
                                              <p:pRg st="2" end="2"/>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9">
                                            <p:txEl>
                                              <p:pRg st="3" end="3"/>
                                            </p:txEl>
                                          </p:spTgt>
                                        </p:tgtEl>
                                        <p:attrNameLst>
                                          <p:attrName>style.visibility</p:attrName>
                                        </p:attrNameLst>
                                      </p:cBhvr>
                                      <p:to>
                                        <p:strVal val="visible"/>
                                      </p:to>
                                    </p:set>
                                    <p:animEffect transition="in" filter="slide(fromBottom)">
                                      <p:cBhvr>
                                        <p:cTn id="61" dur="500"/>
                                        <p:tgtEl>
                                          <p:spTgt spid="9">
                                            <p:txEl>
                                              <p:pRg st="3" end="3"/>
                                            </p:txEl>
                                          </p:spTgt>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2" presetClass="entr" presetSubtype="4" fill="hold" grpId="0" nodeType="clickEffect">
                                  <p:stCondLst>
                                    <p:cond delay="0"/>
                                  </p:stCondLst>
                                  <p:childTnLst>
                                    <p:set>
                                      <p:cBhvr>
                                        <p:cTn id="65" dur="1" fill="hold">
                                          <p:stCondLst>
                                            <p:cond delay="0"/>
                                          </p:stCondLst>
                                        </p:cTn>
                                        <p:tgtEl>
                                          <p:spTgt spid="9">
                                            <p:txEl>
                                              <p:pRg st="4" end="4"/>
                                            </p:txEl>
                                          </p:spTgt>
                                        </p:tgtEl>
                                        <p:attrNameLst>
                                          <p:attrName>style.visibility</p:attrName>
                                        </p:attrNameLst>
                                      </p:cBhvr>
                                      <p:to>
                                        <p:strVal val="visible"/>
                                      </p:to>
                                    </p:set>
                                    <p:animEffect transition="in" filter="slide(fromBottom)">
                                      <p:cBhvr>
                                        <p:cTn id="66" dur="500"/>
                                        <p:tgtEl>
                                          <p:spTgt spid="9">
                                            <p:txEl>
                                              <p:pRg st="4" end="4"/>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2" presetClass="entr" presetSubtype="4" fill="hold" grpId="0" nodeType="clickEffect">
                                  <p:stCondLst>
                                    <p:cond delay="0"/>
                                  </p:stCondLst>
                                  <p:childTnLst>
                                    <p:set>
                                      <p:cBhvr>
                                        <p:cTn id="70" dur="1" fill="hold">
                                          <p:stCondLst>
                                            <p:cond delay="0"/>
                                          </p:stCondLst>
                                        </p:cTn>
                                        <p:tgtEl>
                                          <p:spTgt spid="9">
                                            <p:txEl>
                                              <p:pRg st="5" end="5"/>
                                            </p:txEl>
                                          </p:spTgt>
                                        </p:tgtEl>
                                        <p:attrNameLst>
                                          <p:attrName>style.visibility</p:attrName>
                                        </p:attrNameLst>
                                      </p:cBhvr>
                                      <p:to>
                                        <p:strVal val="visible"/>
                                      </p:to>
                                    </p:set>
                                    <p:animEffect transition="in" filter="slide(fromBottom)">
                                      <p:cBhvr>
                                        <p:cTn id="71" dur="500"/>
                                        <p:tgtEl>
                                          <p:spTgt spid="9">
                                            <p:txEl>
                                              <p:pRg st="5" end="5"/>
                                            </p:txEl>
                                          </p:spTgt>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2" presetClass="entr" presetSubtype="4" fill="hold" grpId="0" nodeType="clickEffect">
                                  <p:stCondLst>
                                    <p:cond delay="0"/>
                                  </p:stCondLst>
                                  <p:childTnLst>
                                    <p:set>
                                      <p:cBhvr>
                                        <p:cTn id="75" dur="1" fill="hold">
                                          <p:stCondLst>
                                            <p:cond delay="0"/>
                                          </p:stCondLst>
                                        </p:cTn>
                                        <p:tgtEl>
                                          <p:spTgt spid="9">
                                            <p:txEl>
                                              <p:pRg st="6" end="6"/>
                                            </p:txEl>
                                          </p:spTgt>
                                        </p:tgtEl>
                                        <p:attrNameLst>
                                          <p:attrName>style.visibility</p:attrName>
                                        </p:attrNameLst>
                                      </p:cBhvr>
                                      <p:to>
                                        <p:strVal val="visible"/>
                                      </p:to>
                                    </p:set>
                                    <p:animEffect transition="in" filter="slide(fromBottom)">
                                      <p:cBhvr>
                                        <p:cTn id="76"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401638" y="866628"/>
            <a:ext cx="8229600" cy="1143000"/>
          </a:xfrm>
        </p:spPr>
        <p:txBody>
          <a:bodyPr/>
          <a:lstStyle/>
          <a:p>
            <a:pPr>
              <a:defRPr/>
            </a:pPr>
            <a:r>
              <a:rPr lang="en-US" dirty="0" smtClean="0"/>
              <a:t>What do I do?</a:t>
            </a:r>
            <a:endParaRPr lang="en-US" dirty="0"/>
          </a:p>
        </p:txBody>
      </p:sp>
      <p:sp>
        <p:nvSpPr>
          <p:cNvPr id="18435" name="Content Placeholder 8"/>
          <p:cNvSpPr>
            <a:spLocks noGrp="1"/>
          </p:cNvSpPr>
          <p:nvPr>
            <p:ph sz="quarter" idx="1"/>
          </p:nvPr>
        </p:nvSpPr>
        <p:spPr>
          <a:xfrm>
            <a:off x="457200" y="2009628"/>
            <a:ext cx="4059238" cy="4572000"/>
          </a:xfrm>
        </p:spPr>
        <p:txBody>
          <a:bodyPr>
            <a:normAutofit/>
          </a:bodyPr>
          <a:lstStyle/>
          <a:p>
            <a:r>
              <a:rPr lang="en-US" sz="2000" dirty="0"/>
              <a:t>Mortgage: $900</a:t>
            </a:r>
          </a:p>
          <a:p>
            <a:r>
              <a:rPr lang="en-US" sz="2000" dirty="0"/>
              <a:t>Utilities: $175-$225</a:t>
            </a:r>
          </a:p>
          <a:p>
            <a:r>
              <a:rPr lang="en-US" sz="2000" dirty="0"/>
              <a:t>Groceries: $500</a:t>
            </a:r>
          </a:p>
          <a:p>
            <a:r>
              <a:rPr lang="en-US" sz="2000" dirty="0"/>
              <a:t>Transportation: $200 for gas a month</a:t>
            </a:r>
          </a:p>
          <a:p>
            <a:r>
              <a:rPr lang="en-US" sz="2000" dirty="0"/>
              <a:t>Car Payment: $180</a:t>
            </a:r>
          </a:p>
          <a:p>
            <a:r>
              <a:rPr lang="en-US" sz="2000" dirty="0"/>
              <a:t>Retirement: $400 </a:t>
            </a:r>
          </a:p>
          <a:p>
            <a:r>
              <a:rPr lang="en-US" sz="2000" dirty="0"/>
              <a:t>Education: $200 for my student loan</a:t>
            </a:r>
          </a:p>
          <a:p>
            <a:r>
              <a:rPr lang="en-US" sz="2000" dirty="0"/>
              <a:t>Health Care: $200</a:t>
            </a:r>
          </a:p>
        </p:txBody>
      </p:sp>
      <p:sp>
        <p:nvSpPr>
          <p:cNvPr id="18436" name="Content Placeholder 9"/>
          <p:cNvSpPr>
            <a:spLocks noGrp="1"/>
          </p:cNvSpPr>
          <p:nvPr>
            <p:ph sz="quarter" idx="2"/>
          </p:nvPr>
        </p:nvSpPr>
        <p:spPr>
          <a:xfrm>
            <a:off x="4627562" y="1903266"/>
            <a:ext cx="4059238" cy="4572000"/>
          </a:xfrm>
        </p:spPr>
        <p:txBody>
          <a:bodyPr>
            <a:normAutofit/>
          </a:bodyPr>
          <a:lstStyle/>
          <a:p>
            <a:r>
              <a:rPr lang="en-US" sz="2000" dirty="0"/>
              <a:t>Insurance: $175 a month</a:t>
            </a:r>
          </a:p>
          <a:p>
            <a:r>
              <a:rPr lang="en-US" sz="2000" dirty="0"/>
              <a:t>Household Supplies: varies--$200 a month</a:t>
            </a:r>
          </a:p>
          <a:p>
            <a:r>
              <a:rPr lang="en-US" sz="2000" dirty="0"/>
              <a:t>Savings: $400 a month</a:t>
            </a:r>
          </a:p>
          <a:p>
            <a:r>
              <a:rPr lang="en-US" sz="2000" dirty="0"/>
              <a:t>Entertainment: $150</a:t>
            </a:r>
          </a:p>
          <a:p>
            <a:r>
              <a:rPr lang="en-US" sz="2000" dirty="0"/>
              <a:t>Donations: $500</a:t>
            </a:r>
          </a:p>
          <a:p>
            <a:r>
              <a:rPr lang="en-US" sz="2000" dirty="0"/>
              <a:t>Other - $1,500</a:t>
            </a:r>
          </a:p>
          <a:p>
            <a:pPr lvl="1"/>
            <a:r>
              <a:rPr lang="en-US" sz="2000" dirty="0"/>
              <a:t>Internet </a:t>
            </a:r>
          </a:p>
          <a:p>
            <a:pPr lvl="1"/>
            <a:r>
              <a:rPr lang="en-US" sz="2000" dirty="0"/>
              <a:t>Credit Cards </a:t>
            </a:r>
          </a:p>
          <a:p>
            <a:pPr lvl="1"/>
            <a:r>
              <a:rPr lang="en-US" sz="2000" dirty="0"/>
              <a:t>Shopping</a:t>
            </a:r>
          </a:p>
          <a:p>
            <a:pPr lvl="1"/>
            <a:r>
              <a:rPr lang="en-US" sz="2000" dirty="0"/>
              <a:t>Gifts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435">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436">
                                            <p:txEl>
                                              <p:pRg st="0" end="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436">
                                            <p:txEl>
                                              <p:pRg st="1" end="1"/>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436">
                                            <p:txEl>
                                              <p:pRg st="2" end="2"/>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436">
                                            <p:txEl>
                                              <p:pRg st="3" end="3"/>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436">
                                            <p:txEl>
                                              <p:pRg st="4" end="4"/>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436">
                                            <p:txEl>
                                              <p:pRg st="5" end="5"/>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8436">
                                            <p:txEl>
                                              <p:pRg st="6" end="6"/>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8436">
                                            <p:txEl>
                                              <p:pRg st="7" end="7"/>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8436">
                                            <p:txEl>
                                              <p:pRg st="8" end="8"/>
                                            </p:tx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843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P spid="18436"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907767"/>
            <a:ext cx="8229600" cy="1143000"/>
          </a:xfrm>
        </p:spPr>
        <p:txBody>
          <a:bodyPr/>
          <a:lstStyle/>
          <a:p>
            <a:pPr eaLnBrk="1" fontAlgn="auto" hangingPunct="1">
              <a:spcAft>
                <a:spcPts val="0"/>
              </a:spcAft>
              <a:defRPr/>
            </a:pPr>
            <a:r>
              <a:rPr lang="en-US" dirty="0" smtClean="0"/>
              <a:t>What do others do?</a:t>
            </a:r>
            <a:endParaRPr lang="en-US" dirty="0"/>
          </a:p>
        </p:txBody>
      </p:sp>
      <p:sp>
        <p:nvSpPr>
          <p:cNvPr id="8" name="Content Placeholder 7"/>
          <p:cNvSpPr>
            <a:spLocks noGrp="1"/>
          </p:cNvSpPr>
          <p:nvPr>
            <p:ph sz="quarter" idx="1"/>
          </p:nvPr>
        </p:nvSpPr>
        <p:spPr>
          <a:xfrm>
            <a:off x="457200" y="3294240"/>
            <a:ext cx="8229600" cy="2626081"/>
          </a:xfrm>
        </p:spPr>
        <p:txBody>
          <a:bodyPr>
            <a:normAutofit/>
          </a:bodyPr>
          <a:lstStyle/>
          <a:p>
            <a:pPr eaLnBrk="1" hangingPunct="1"/>
            <a:r>
              <a:rPr lang="en-US" sz="2500" dirty="0"/>
              <a:t>Food is a huge expense for people!</a:t>
            </a:r>
          </a:p>
          <a:p>
            <a:pPr lvl="1" eaLnBrk="1" hangingPunct="1"/>
            <a:r>
              <a:rPr lang="en-US" sz="2500" dirty="0"/>
              <a:t>81% of consumers are spending more or the same on groceries as they were 2 years ago </a:t>
            </a:r>
          </a:p>
          <a:p>
            <a:pPr eaLnBrk="1" hangingPunct="1"/>
            <a:r>
              <a:rPr lang="en-US" sz="2500" dirty="0"/>
              <a:t>How can people save money on food?</a:t>
            </a:r>
          </a:p>
          <a:p>
            <a:pPr eaLnBrk="1" hangingPunct="1"/>
            <a:r>
              <a:rPr lang="en-US" sz="2500" dirty="0"/>
              <a:t>How can you cut back on other expenses?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slide(fromBottom)">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slide(fromBottom)">
                                      <p:cBhvr>
                                        <p:cTn id="12" dur="500"/>
                                        <p:tgtEl>
                                          <p:spTgt spid="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slide(fromBottom)">
                                      <p:cBhvr>
                                        <p:cTn id="17" dur="500"/>
                                        <p:tgtEl>
                                          <p:spTgt spid="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slide(fromBottom)">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Paying Taxes</a:t>
            </a:r>
            <a:endParaRPr lang="en-US" dirty="0"/>
          </a:p>
        </p:txBody>
      </p:sp>
      <p:sp>
        <p:nvSpPr>
          <p:cNvPr id="3" name="Text Placeholder 2"/>
          <p:cNvSpPr>
            <a:spLocks noGrp="1"/>
          </p:cNvSpPr>
          <p:nvPr>
            <p:ph type="body" idx="1"/>
          </p:nvPr>
        </p:nvSpPr>
        <p:spPr>
          <a:xfrm>
            <a:off x="685800" y="4959350"/>
            <a:ext cx="7924800" cy="457200"/>
          </a:xfrm>
        </p:spPr>
        <p:txBody>
          <a:bodyPr>
            <a:normAutofit/>
          </a:bodyPr>
          <a:lstStyle/>
          <a:p>
            <a:pPr eaLnBrk="1" hangingPunct="1"/>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98763"/>
            <a:ext cx="8229600" cy="1143000"/>
          </a:xfrm>
        </p:spPr>
        <p:txBody>
          <a:bodyPr wrap="square" lIns="91440" tIns="45720" rIns="91440" bIns="45720" numCol="1" compatLnSpc="1">
            <a:prstTxWarp prst="textNoShape">
              <a:avLst/>
            </a:prstTxWarp>
          </a:bodyPr>
          <a:lstStyle/>
          <a:p>
            <a:pPr eaLnBrk="1" hangingPunct="1"/>
            <a:r>
              <a:rPr lang="en-US" dirty="0"/>
              <a:t>How We’re Taxed</a:t>
            </a:r>
          </a:p>
        </p:txBody>
      </p:sp>
      <p:sp>
        <p:nvSpPr>
          <p:cNvPr id="5" name="Content Placeholder 4"/>
          <p:cNvSpPr>
            <a:spLocks noGrp="1"/>
          </p:cNvSpPr>
          <p:nvPr>
            <p:ph sz="quarter" idx="1"/>
          </p:nvPr>
        </p:nvSpPr>
        <p:spPr>
          <a:xfrm>
            <a:off x="457200" y="2141763"/>
            <a:ext cx="8229600" cy="3542522"/>
          </a:xfrm>
        </p:spPr>
        <p:txBody>
          <a:bodyPr>
            <a:normAutofit/>
          </a:bodyPr>
          <a:lstStyle/>
          <a:p>
            <a:pPr eaLnBrk="1" hangingPunct="1"/>
            <a:r>
              <a:rPr lang="en-US" sz="2500" dirty="0"/>
              <a:t>We are taxed when we work, and often taxed when we make a purchase</a:t>
            </a:r>
            <a:br>
              <a:rPr lang="en-US" sz="2500" dirty="0"/>
            </a:br>
            <a:endParaRPr lang="en-US" sz="2500" dirty="0"/>
          </a:p>
          <a:p>
            <a:pPr eaLnBrk="1" hangingPunct="1"/>
            <a:r>
              <a:rPr lang="en-US" sz="2500" dirty="0"/>
              <a:t>On April 15</a:t>
            </a:r>
            <a:r>
              <a:rPr lang="en-US" sz="2500" baseline="30000" dirty="0"/>
              <a:t>th</a:t>
            </a:r>
            <a:r>
              <a:rPr lang="en-US" sz="2500" dirty="0"/>
              <a:t> each year, we mail in forms showing what we’ve paid in local, state, and federal taxes.</a:t>
            </a:r>
          </a:p>
          <a:p>
            <a:pPr lvl="1" eaLnBrk="1" hangingPunct="1"/>
            <a:r>
              <a:rPr lang="en-US" sz="2500" dirty="0"/>
              <a:t>Sometimes we get a refund (because we’ve overpaid)</a:t>
            </a:r>
          </a:p>
          <a:p>
            <a:pPr lvl="1" eaLnBrk="1" hangingPunct="1"/>
            <a:r>
              <a:rPr lang="en-US" sz="2500" dirty="0"/>
              <a:t>Sometimes we owe more (because we didn’t pay enough)</a:t>
            </a:r>
          </a:p>
          <a:p>
            <a:pPr eaLnBrk="1" hangingPunct="1"/>
            <a:endParaRPr lang="en-US" sz="2500" dirty="0"/>
          </a:p>
        </p:txBody>
      </p:sp>
      <p:pic>
        <p:nvPicPr>
          <p:cNvPr id="39938" name="Picture 2" descr="C:\Documents and Settings\jpluta\Local Settings\Temporary Internet Files\Content.IE5\TEU1S0PH\MMj03956920000[1].gif"/>
          <p:cNvPicPr>
            <a:picLocks noChangeAspect="1" noChangeArrowheads="1" noCrop="1"/>
          </p:cNvPicPr>
          <p:nvPr/>
        </p:nvPicPr>
        <p:blipFill>
          <a:blip r:embed="rId2"/>
          <a:srcRect/>
          <a:stretch>
            <a:fillRect/>
          </a:stretch>
        </p:blipFill>
        <p:spPr bwMode="auto">
          <a:xfrm>
            <a:off x="3797678" y="5192305"/>
            <a:ext cx="1245142" cy="93385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lide(fromBottom)">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slide(fromBottom)">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993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slide(fromBottom)">
                                      <p:cBhvr>
                                        <p:cTn id="21" dur="500"/>
                                        <p:tgtEl>
                                          <p:spTgt spid="5">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slide(fromBottom)">
                                      <p:cBhvr>
                                        <p:cTn id="2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1148"/>
            <a:ext cx="8229600" cy="1143000"/>
          </a:xfrm>
        </p:spPr>
        <p:txBody>
          <a:bodyPr wrap="square" lIns="91440" tIns="45720" rIns="91440" bIns="45720" numCol="1" compatLnSpc="1">
            <a:prstTxWarp prst="textNoShape">
              <a:avLst/>
            </a:prstTxWarp>
          </a:bodyPr>
          <a:lstStyle/>
          <a:p>
            <a:pPr eaLnBrk="1" hangingPunct="1"/>
            <a:r>
              <a:rPr lang="en-US" dirty="0"/>
              <a:t>Why We’re Taxed</a:t>
            </a:r>
          </a:p>
        </p:txBody>
      </p:sp>
      <p:sp>
        <p:nvSpPr>
          <p:cNvPr id="3" name="Content Placeholder 2"/>
          <p:cNvSpPr>
            <a:spLocks noGrp="1"/>
          </p:cNvSpPr>
          <p:nvPr>
            <p:ph sz="quarter" idx="1"/>
          </p:nvPr>
        </p:nvSpPr>
        <p:spPr>
          <a:xfrm>
            <a:off x="457200" y="2134148"/>
            <a:ext cx="7543800" cy="4572000"/>
          </a:xfrm>
        </p:spPr>
        <p:txBody>
          <a:bodyPr/>
          <a:lstStyle/>
          <a:p>
            <a:pPr eaLnBrk="1" hangingPunct="1"/>
            <a:r>
              <a:rPr lang="en-US" dirty="0"/>
              <a:t>What kinds of goods and services does the government provide?</a:t>
            </a:r>
          </a:p>
          <a:p>
            <a:pPr lvl="1" eaLnBrk="1" hangingPunct="1"/>
            <a:r>
              <a:rPr lang="en-US" dirty="0"/>
              <a:t>Education</a:t>
            </a:r>
          </a:p>
          <a:p>
            <a:pPr lvl="1" eaLnBrk="1" hangingPunct="1"/>
            <a:r>
              <a:rPr lang="en-US" dirty="0"/>
              <a:t>Defense</a:t>
            </a:r>
          </a:p>
          <a:p>
            <a:pPr lvl="1" eaLnBrk="1" hangingPunct="1"/>
            <a:r>
              <a:rPr lang="en-US" dirty="0"/>
              <a:t>Welfare</a:t>
            </a:r>
            <a:endParaRPr lang="en-US" dirty="0" smtClean="0"/>
          </a:p>
          <a:p>
            <a:pPr eaLnBrk="1" hangingPunct="1">
              <a:buNone/>
            </a:pPr>
            <a:endParaRPr lang="en-US" dirty="0" smtClean="0"/>
          </a:p>
          <a:p>
            <a:pPr eaLnBrk="1" hangingPunct="1"/>
            <a:r>
              <a:rPr lang="en-US" dirty="0"/>
              <a:t>Where does it get the money to do this?</a:t>
            </a:r>
          </a:p>
          <a:p>
            <a:pPr lvl="1" eaLnBrk="1" hangingPunct="1"/>
            <a:r>
              <a:rPr lang="en-US" dirty="0"/>
              <a:t>From Taxes!</a:t>
            </a:r>
          </a:p>
        </p:txBody>
      </p:sp>
      <p:sp>
        <p:nvSpPr>
          <p:cNvPr id="4" name="Content Placeholder 3"/>
          <p:cNvSpPr>
            <a:spLocks noGrp="1"/>
          </p:cNvSpPr>
          <p:nvPr>
            <p:ph sz="quarter" idx="2"/>
          </p:nvPr>
        </p:nvSpPr>
        <p:spPr>
          <a:xfrm>
            <a:off x="3886200" y="2972348"/>
            <a:ext cx="4267200" cy="3733800"/>
          </a:xfrm>
        </p:spPr>
        <p:txBody>
          <a:bodyPr/>
          <a:lstStyle/>
          <a:p>
            <a:pPr lvl="1" eaLnBrk="1" hangingPunct="1"/>
            <a:r>
              <a:rPr lang="en-US" dirty="0"/>
              <a:t>Consumer Rights</a:t>
            </a:r>
          </a:p>
          <a:p>
            <a:pPr lvl="1" eaLnBrk="1" hangingPunct="1"/>
            <a:r>
              <a:rPr lang="en-US" dirty="0"/>
              <a:t>Disability</a:t>
            </a:r>
          </a:p>
          <a:p>
            <a:pPr lvl="1" eaLnBrk="1" hangingPunct="1"/>
            <a:r>
              <a:rPr lang="en-US" dirty="0"/>
              <a:t>Environment</a:t>
            </a:r>
          </a:p>
          <a:p>
            <a:pPr lvl="1" eaLnBrk="1" hangingPunct="1"/>
            <a:r>
              <a:rPr lang="en-US" dirty="0"/>
              <a:t>And now Health Insurance</a:t>
            </a:r>
          </a:p>
          <a:p>
            <a:pPr eaLnBrk="1" hangingPunct="1"/>
            <a:endParaRPr lang="en-US" dirty="0"/>
          </a:p>
        </p:txBody>
      </p:sp>
      <p:pic>
        <p:nvPicPr>
          <p:cNvPr id="41988" name="Picture 4" descr="C:\Documents and Settings\jpluta\Local Settings\Temporary Internet Files\Content.IE5\BKZLQMS9\MCj04395990000[1].png"/>
          <p:cNvPicPr>
            <a:picLocks noChangeAspect="1" noChangeArrowheads="1"/>
          </p:cNvPicPr>
          <p:nvPr/>
        </p:nvPicPr>
        <p:blipFill>
          <a:blip r:embed="rId2"/>
          <a:srcRect/>
          <a:stretch>
            <a:fillRect/>
          </a:stretch>
        </p:blipFill>
        <p:spPr bwMode="auto">
          <a:xfrm>
            <a:off x="7162800" y="4800600"/>
            <a:ext cx="804863" cy="990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slide(fromBottom)">
                                      <p:cBhvr>
                                        <p:cTn id="27" dur="500"/>
                                        <p:tgtEl>
                                          <p:spTgt spid="4">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slide(fromBottom)">
                                      <p:cBhvr>
                                        <p:cTn id="32" dur="500"/>
                                        <p:tgtEl>
                                          <p:spTgt spid="4">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slide(fromBottom)">
                                      <p:cBhvr>
                                        <p:cTn id="37" dur="500"/>
                                        <p:tgtEl>
                                          <p:spTgt spid="4">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slide(fromBottom)">
                                      <p:cBhvr>
                                        <p:cTn id="42" dur="500"/>
                                        <p:tgtEl>
                                          <p:spTgt spid="4">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4198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Effect transition="in" filter="slide(fromBottom)">
                                      <p:cBhvr>
                                        <p:cTn id="51" dur="500"/>
                                        <p:tgtEl>
                                          <p:spTgt spid="3">
                                            <p:txEl>
                                              <p:pRg st="5" end="5"/>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2" presetClass="entr" presetSubtype="4"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slide(fromBottom)">
                                      <p:cBhvr>
                                        <p:cTn id="5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1084959"/>
            <a:ext cx="8229600" cy="1143000"/>
          </a:xfrm>
        </p:spPr>
        <p:txBody>
          <a:bodyPr/>
          <a:lstStyle/>
          <a:p>
            <a:pPr eaLnBrk="1" hangingPunct="1">
              <a:defRPr/>
            </a:pPr>
            <a:r>
              <a:rPr lang="en-US" dirty="0" smtClean="0"/>
              <a:t>The U.S. History of Taxation</a:t>
            </a:r>
            <a:endParaRPr lang="en-US" dirty="0"/>
          </a:p>
        </p:txBody>
      </p:sp>
      <p:sp>
        <p:nvSpPr>
          <p:cNvPr id="6" name="Content Placeholder 5"/>
          <p:cNvSpPr>
            <a:spLocks noGrp="1"/>
          </p:cNvSpPr>
          <p:nvPr>
            <p:ph sz="quarter" idx="1"/>
          </p:nvPr>
        </p:nvSpPr>
        <p:spPr>
          <a:xfrm>
            <a:off x="457200" y="2705100"/>
            <a:ext cx="4059238" cy="3429000"/>
          </a:xfrm>
        </p:spPr>
        <p:txBody>
          <a:bodyPr/>
          <a:lstStyle/>
          <a:p>
            <a:pPr eaLnBrk="1" hangingPunct="1"/>
            <a:r>
              <a:rPr lang="en-US" dirty="0"/>
              <a:t>Remember the Colonists were not thrilled to be taxed—hence the Boston Tea </a:t>
            </a:r>
            <a:r>
              <a:rPr lang="en-US" dirty="0" smtClean="0"/>
              <a:t>Party</a:t>
            </a:r>
          </a:p>
          <a:p>
            <a:pPr eaLnBrk="1" hangingPunct="1"/>
            <a:r>
              <a:rPr lang="en-US" dirty="0"/>
              <a:t>The Revolutionists were upset!</a:t>
            </a:r>
          </a:p>
        </p:txBody>
      </p:sp>
      <p:pic>
        <p:nvPicPr>
          <p:cNvPr id="8" name="Content Placeholder 7" descr="Boston Tea Party.jpg"/>
          <p:cNvPicPr>
            <a:picLocks noGrp="1" noChangeAspect="1"/>
          </p:cNvPicPr>
          <p:nvPr>
            <p:ph sz="quarter" idx="2"/>
          </p:nvPr>
        </p:nvPicPr>
        <p:blipFill>
          <a:blip r:embed="rId2"/>
          <a:srcRect/>
          <a:stretch>
            <a:fillRect/>
          </a:stretch>
        </p:blipFill>
        <p:spPr>
          <a:xfrm>
            <a:off x="4648200" y="2227959"/>
            <a:ext cx="4059238" cy="2447925"/>
          </a:xfrm>
        </p:spPr>
      </p:pic>
      <p:sp>
        <p:nvSpPr>
          <p:cNvPr id="10" name="Vertical Scroll 9"/>
          <p:cNvSpPr/>
          <p:nvPr/>
        </p:nvSpPr>
        <p:spPr>
          <a:xfrm>
            <a:off x="5486400" y="4675884"/>
            <a:ext cx="2514600" cy="1263768"/>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TextBox 11"/>
          <p:cNvSpPr txBox="1">
            <a:spLocks noChangeArrowheads="1"/>
          </p:cNvSpPr>
          <p:nvPr/>
        </p:nvSpPr>
        <p:spPr bwMode="auto">
          <a:xfrm>
            <a:off x="5698073" y="4856319"/>
            <a:ext cx="2057400" cy="923925"/>
          </a:xfrm>
          <a:prstGeom prst="rect">
            <a:avLst/>
          </a:prstGeom>
          <a:noFill/>
          <a:ln w="9525">
            <a:noFill/>
            <a:miter lim="800000"/>
            <a:headEnd/>
            <a:tailEnd/>
          </a:ln>
        </p:spPr>
        <p:txBody>
          <a:bodyPr>
            <a:prstTxWarp prst="textNoShape">
              <a:avLst/>
            </a:prstTxWarp>
            <a:spAutoFit/>
          </a:bodyPr>
          <a:lstStyle/>
          <a:p>
            <a:pPr algn="ctr"/>
            <a:r>
              <a:rPr lang="en-US" dirty="0"/>
              <a:t>No taxation without representation!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lide(fromBottom)">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slide(fromBottom)">
                                      <p:cBhvr>
                                        <p:cTn id="16" dur="500"/>
                                        <p:tgtEl>
                                          <p:spTgt spid="6">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0" grpId="0" animBg="1"/>
      <p:bldP spid="12"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1750"/>
            <a:ext cx="8229600" cy="1143000"/>
          </a:xfrm>
        </p:spPr>
        <p:txBody>
          <a:bodyPr/>
          <a:lstStyle/>
          <a:p>
            <a:pPr eaLnBrk="1" hangingPunct="1">
              <a:defRPr/>
            </a:pPr>
            <a:r>
              <a:rPr lang="en-US" dirty="0" smtClean="0"/>
              <a:t>Why They Can Tax</a:t>
            </a:r>
            <a:endParaRPr lang="en-US" dirty="0"/>
          </a:p>
        </p:txBody>
      </p:sp>
      <p:sp>
        <p:nvSpPr>
          <p:cNvPr id="3" name="Content Placeholder 2"/>
          <p:cNvSpPr>
            <a:spLocks noGrp="1"/>
          </p:cNvSpPr>
          <p:nvPr>
            <p:ph sz="quarter" idx="1"/>
          </p:nvPr>
        </p:nvSpPr>
        <p:spPr>
          <a:xfrm>
            <a:off x="457200" y="2819400"/>
            <a:ext cx="6248400" cy="2493570"/>
          </a:xfrm>
        </p:spPr>
        <p:txBody>
          <a:bodyPr>
            <a:normAutofit/>
          </a:bodyPr>
          <a:lstStyle/>
          <a:p>
            <a:pPr eaLnBrk="1" hangingPunct="1"/>
            <a:r>
              <a:rPr lang="en-US" sz="2500" dirty="0"/>
              <a:t>After the Revolutionary War, we were in debt!  We needed taxes to pay that debt off</a:t>
            </a:r>
          </a:p>
          <a:p>
            <a:pPr eaLnBrk="1" hangingPunct="1"/>
            <a:r>
              <a:rPr lang="en-US" sz="2500" dirty="0"/>
              <a:t>Article I, section 8 of the U.S. Constitution gave Congress the right to tax</a:t>
            </a:r>
          </a:p>
          <a:p>
            <a:pPr eaLnBrk="1" hangingPunct="1"/>
            <a:r>
              <a:rPr lang="en-US" sz="2500" dirty="0"/>
              <a:t>The 16</a:t>
            </a:r>
            <a:r>
              <a:rPr lang="en-US" sz="2500" baseline="30000" dirty="0"/>
              <a:t>th</a:t>
            </a:r>
            <a:r>
              <a:rPr lang="en-US" sz="2500" dirty="0"/>
              <a:t> Amendment added an income tax</a:t>
            </a:r>
          </a:p>
        </p:txBody>
      </p:sp>
      <p:pic>
        <p:nvPicPr>
          <p:cNvPr id="7" name="Content Placeholder 6" descr="Constitution.jpg"/>
          <p:cNvPicPr>
            <a:picLocks noGrp="1" noChangeAspect="1"/>
          </p:cNvPicPr>
          <p:nvPr>
            <p:ph sz="quarter" idx="4294967295"/>
          </p:nvPr>
        </p:nvPicPr>
        <p:blipFill>
          <a:blip r:embed="rId2"/>
          <a:srcRect/>
          <a:stretch>
            <a:fillRect/>
          </a:stretch>
        </p:blipFill>
        <p:spPr>
          <a:xfrm>
            <a:off x="6858000" y="2819400"/>
            <a:ext cx="1974850" cy="2000250"/>
          </a:xfr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slide(fromBottom)">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09729" y="1535292"/>
            <a:ext cx="7797757" cy="768350"/>
          </a:xfrm>
        </p:spPr>
        <p:txBody>
          <a:bodyPr>
            <a:noAutofit/>
          </a:bodyPr>
          <a:lstStyle/>
          <a:p>
            <a:pPr>
              <a:defRPr/>
            </a:pPr>
            <a:r>
              <a:rPr lang="en-US" sz="3500" dirty="0" smtClean="0"/>
              <a:t>Financial Literacy Vocabulary </a:t>
            </a:r>
            <a:r>
              <a:rPr lang="en-US" sz="3500" dirty="0"/>
              <a:t>Assignment</a:t>
            </a:r>
          </a:p>
        </p:txBody>
      </p:sp>
      <p:sp>
        <p:nvSpPr>
          <p:cNvPr id="4" name="Content Placeholder 3"/>
          <p:cNvSpPr txBox="1">
            <a:spLocks noGrp="1"/>
          </p:cNvSpPr>
          <p:nvPr>
            <p:ph sz="quarter" idx="1"/>
          </p:nvPr>
        </p:nvSpPr>
        <p:spPr>
          <a:xfrm>
            <a:off x="152400" y="2303642"/>
            <a:ext cx="8839200" cy="4382739"/>
          </a:xfrm>
          <a:ln w="57150"/>
        </p:spPr>
        <p:txBody>
          <a:bodyPr wrap="square">
            <a:spAutoFit/>
          </a:bodyPr>
          <a:lstStyle/>
          <a:p>
            <a:r>
              <a:rPr lang="en-US" sz="2200" dirty="0"/>
              <a:t>Directions: Using the vocabulary we just went over, you are to pick two words</a:t>
            </a:r>
            <a:r>
              <a:rPr lang="en-US" sz="2200" dirty="0" smtClean="0"/>
              <a:t>.</a:t>
            </a:r>
          </a:p>
          <a:p>
            <a:r>
              <a:rPr lang="en-US" sz="2200" dirty="0"/>
              <a:t>After picking your 2 words you are to create a “poster” for each word on a separate pieces of computer paper. Your poster needs to include the following</a:t>
            </a:r>
            <a:r>
              <a:rPr lang="en-US" sz="2200" dirty="0" smtClean="0"/>
              <a:t>:</a:t>
            </a:r>
          </a:p>
          <a:p>
            <a:pPr lvl="1">
              <a:buFont typeface="Arial" pitchFamily="1" charset="0"/>
              <a:buChar char="•"/>
            </a:pPr>
            <a:r>
              <a:rPr lang="en-US" sz="1800" dirty="0"/>
              <a:t>The word </a:t>
            </a:r>
          </a:p>
          <a:p>
            <a:pPr lvl="1">
              <a:buFont typeface="Arial" pitchFamily="1" charset="0"/>
              <a:buChar char="•"/>
            </a:pPr>
            <a:r>
              <a:rPr lang="en-US" sz="1800" dirty="0"/>
              <a:t>The definition</a:t>
            </a:r>
          </a:p>
          <a:p>
            <a:pPr lvl="1">
              <a:buFont typeface="Arial" pitchFamily="1" charset="0"/>
              <a:buChar char="•"/>
            </a:pPr>
            <a:r>
              <a:rPr lang="en-US" sz="1800" dirty="0"/>
              <a:t>A picture or symbol clearly showing what the word means</a:t>
            </a:r>
          </a:p>
          <a:p>
            <a:pPr lvl="1">
              <a:buFont typeface="Arial" pitchFamily="1" charset="0"/>
              <a:buChar char="•"/>
            </a:pPr>
            <a:r>
              <a:rPr lang="en-US" sz="1800" dirty="0"/>
              <a:t>A sentence clearly showing an understanding of the word's meaning with the </a:t>
            </a:r>
            <a:r>
              <a:rPr lang="en-US" sz="1800" dirty="0" err="1"/>
              <a:t>vocab</a:t>
            </a:r>
            <a:r>
              <a:rPr lang="en-US" sz="1800" dirty="0"/>
              <a:t> word included in the sentence. </a:t>
            </a:r>
          </a:p>
          <a:p>
            <a:pPr lvl="1">
              <a:buFont typeface="Arial" pitchFamily="1" charset="0"/>
              <a:buChar char="•"/>
            </a:pPr>
            <a:r>
              <a:rPr lang="en-US" sz="1800" dirty="0"/>
              <a:t>Color and creativity</a:t>
            </a:r>
          </a:p>
          <a:p>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5102"/>
            <a:ext cx="8229600" cy="1143000"/>
          </a:xfrm>
        </p:spPr>
        <p:txBody>
          <a:bodyPr/>
          <a:lstStyle/>
          <a:p>
            <a:pPr eaLnBrk="1" hangingPunct="1">
              <a:defRPr/>
            </a:pPr>
            <a:r>
              <a:rPr lang="en-US" dirty="0" smtClean="0"/>
              <a:t>Can We Skip Taxes?</a:t>
            </a:r>
            <a:endParaRPr lang="en-US" dirty="0"/>
          </a:p>
        </p:txBody>
      </p:sp>
      <p:sp>
        <p:nvSpPr>
          <p:cNvPr id="3" name="Content Placeholder 2"/>
          <p:cNvSpPr>
            <a:spLocks noGrp="1"/>
          </p:cNvSpPr>
          <p:nvPr>
            <p:ph sz="quarter" idx="1"/>
          </p:nvPr>
        </p:nvSpPr>
        <p:spPr>
          <a:xfrm>
            <a:off x="457200" y="2546552"/>
            <a:ext cx="8229600" cy="3667043"/>
          </a:xfrm>
        </p:spPr>
        <p:txBody>
          <a:bodyPr>
            <a:normAutofit/>
          </a:bodyPr>
          <a:lstStyle/>
          <a:p>
            <a:pPr eaLnBrk="1" hangingPunct="1"/>
            <a:r>
              <a:rPr lang="en-US" sz="2500" dirty="0"/>
              <a:t>Failure to pay your taxes legally due is called Tax Evasion.</a:t>
            </a:r>
          </a:p>
          <a:p>
            <a:pPr lvl="1" eaLnBrk="1" hangingPunct="1"/>
            <a:r>
              <a:rPr lang="en-US" sz="2500" dirty="0"/>
              <a:t>Some don’t report all income </a:t>
            </a:r>
          </a:p>
          <a:p>
            <a:pPr lvl="1" eaLnBrk="1" hangingPunct="1"/>
            <a:r>
              <a:rPr lang="en-US" sz="2500" dirty="0"/>
              <a:t>Some don’t file at all</a:t>
            </a:r>
          </a:p>
          <a:p>
            <a:pPr lvl="1" eaLnBrk="1" hangingPunct="1"/>
            <a:r>
              <a:rPr lang="en-US" sz="2500" dirty="0"/>
              <a:t>The penalty can be financial or even jail</a:t>
            </a:r>
          </a:p>
          <a:p>
            <a:pPr eaLnBrk="1" hangingPunct="1"/>
            <a:r>
              <a:rPr lang="en-US" sz="2500" dirty="0"/>
              <a:t>We can legally try to decrease our taxes through Tax Avoidance.</a:t>
            </a:r>
          </a:p>
          <a:p>
            <a:pPr lvl="1" eaLnBrk="1" hangingPunct="1"/>
            <a:r>
              <a:rPr lang="en-US" sz="2500" dirty="0"/>
              <a:t>We claim as many deductions as</a:t>
            </a:r>
            <a:r>
              <a:rPr lang="en-US" sz="2500" dirty="0" smtClean="0"/>
              <a:t> possible </a:t>
            </a:r>
            <a:r>
              <a:rPr lang="en-US" sz="2500" dirty="0"/>
              <a:t>to lower the </a:t>
            </a:r>
            <a:r>
              <a:rPr lang="en-US" sz="2500" dirty="0" smtClean="0"/>
              <a:t>amount we </a:t>
            </a:r>
            <a:r>
              <a:rPr lang="en-US" sz="2500" dirty="0"/>
              <a:t>owe</a:t>
            </a:r>
          </a:p>
          <a:p>
            <a:pPr lvl="1" eaLnBrk="1" hangingPunct="1"/>
            <a:endParaRPr lang="en-US" sz="2500" dirty="0"/>
          </a:p>
        </p:txBody>
      </p:sp>
      <p:pic>
        <p:nvPicPr>
          <p:cNvPr id="40964" name="Picture 4" descr="C:\Documents and Settings\jpluta\Local Settings\Temporary Internet Files\Content.IE5\84HF4ST9\MCj04403960000[1].png"/>
          <p:cNvPicPr>
            <a:picLocks noChangeAspect="1" noChangeArrowheads="1"/>
          </p:cNvPicPr>
          <p:nvPr/>
        </p:nvPicPr>
        <p:blipFill>
          <a:blip r:embed="rId2"/>
          <a:srcRect/>
          <a:stretch>
            <a:fillRect/>
          </a:stretch>
        </p:blipFill>
        <p:spPr bwMode="auto">
          <a:xfrm>
            <a:off x="6781800" y="3079952"/>
            <a:ext cx="1447800" cy="1447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096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slide(fromBottom)">
                                      <p:cBhvr>
                                        <p:cTn id="21" dur="500"/>
                                        <p:tgtEl>
                                          <p:spTgt spid="3">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slide(fromBottom)">
                                      <p:cBhvr>
                                        <p:cTn id="26" dur="500"/>
                                        <p:tgtEl>
                                          <p:spTgt spid="3">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slide(fromBottom)">
                                      <p:cBhvr>
                                        <p:cTn id="31" dur="500"/>
                                        <p:tgtEl>
                                          <p:spTgt spid="3">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slide(fromBottom)">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0774"/>
            <a:ext cx="8229600" cy="1143000"/>
          </a:xfrm>
        </p:spPr>
        <p:txBody>
          <a:bodyPr/>
          <a:lstStyle/>
          <a:p>
            <a:pPr>
              <a:defRPr/>
            </a:pPr>
            <a:r>
              <a:rPr lang="en-US" dirty="0" smtClean="0"/>
              <a:t>Filing Taxes</a:t>
            </a:r>
            <a:endParaRPr lang="en-US" dirty="0"/>
          </a:p>
        </p:txBody>
      </p:sp>
      <p:sp>
        <p:nvSpPr>
          <p:cNvPr id="26627" name="Content Placeholder 2"/>
          <p:cNvSpPr>
            <a:spLocks noGrp="1"/>
          </p:cNvSpPr>
          <p:nvPr>
            <p:ph sz="quarter" idx="1"/>
          </p:nvPr>
        </p:nvSpPr>
        <p:spPr>
          <a:xfrm>
            <a:off x="457200" y="2296024"/>
            <a:ext cx="8229600" cy="4876800"/>
          </a:xfrm>
        </p:spPr>
        <p:txBody>
          <a:bodyPr>
            <a:normAutofit/>
          </a:bodyPr>
          <a:lstStyle/>
          <a:p>
            <a:r>
              <a:rPr lang="en-US" sz="2500" dirty="0"/>
              <a:t>All the forms you’ll need can be found at the IRS website.</a:t>
            </a:r>
          </a:p>
          <a:p>
            <a:pPr lvl="1"/>
            <a:r>
              <a:rPr lang="en-US" sz="2500" dirty="0"/>
              <a:t>You need the forms</a:t>
            </a:r>
          </a:p>
          <a:p>
            <a:pPr lvl="1"/>
            <a:r>
              <a:rPr lang="en-US" sz="2500" dirty="0"/>
              <a:t>You need your W-2 and proof of income</a:t>
            </a:r>
          </a:p>
          <a:p>
            <a:pPr lvl="1"/>
            <a:r>
              <a:rPr lang="en-US" sz="2500" dirty="0"/>
              <a:t>You need any investment and banking papers</a:t>
            </a:r>
          </a:p>
          <a:p>
            <a:pPr lvl="1"/>
            <a:r>
              <a:rPr lang="en-US" sz="2500" dirty="0"/>
              <a:t>Any education expenses or charity donations</a:t>
            </a:r>
          </a:p>
          <a:p>
            <a:r>
              <a:rPr lang="en-US" sz="2500" dirty="0"/>
              <a:t>If you haven’t received your W-2s by February 15</a:t>
            </a:r>
            <a:r>
              <a:rPr lang="en-US" sz="2500" baseline="30000" dirty="0"/>
              <a:t>th</a:t>
            </a:r>
            <a:r>
              <a:rPr lang="en-US" sz="2500" dirty="0"/>
              <a:t>, you can report your employer to the IRS</a:t>
            </a:r>
          </a:p>
          <a:p>
            <a:r>
              <a:rPr lang="en-US" sz="2500" dirty="0"/>
              <a:t>You CAN file your taxes on your own!</a:t>
            </a:r>
          </a:p>
        </p:txBody>
      </p:sp>
      <p:pic>
        <p:nvPicPr>
          <p:cNvPr id="3" name="Picture 2"/>
          <p:cNvPicPr>
            <a:picLocks noChangeAspect="1"/>
          </p:cNvPicPr>
          <p:nvPr/>
        </p:nvPicPr>
        <p:blipFill>
          <a:blip r:embed="rId2"/>
          <a:srcRect/>
          <a:stretch>
            <a:fillRect/>
          </a:stretch>
        </p:blipFill>
        <p:spPr bwMode="auto">
          <a:xfrm>
            <a:off x="6705600" y="937124"/>
            <a:ext cx="2030413" cy="13589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26627">
                                            <p:txEl>
                                              <p:pRg st="0" end="0"/>
                                            </p:txEl>
                                          </p:spTgt>
                                        </p:tgtEl>
                                        <p:attrNameLst>
                                          <p:attrName>style.visibility</p:attrName>
                                        </p:attrNameLst>
                                      </p:cBhvr>
                                      <p:to>
                                        <p:strVal val="visible"/>
                                      </p:to>
                                    </p:set>
                                    <p:anim calcmode="lin" valueType="num">
                                      <p:cBhvr additive="base">
                                        <p:cTn id="11" dur="500"/>
                                        <p:tgtEl>
                                          <p:spTgt spid="26627">
                                            <p:txEl>
                                              <p:pRg st="0" end="0"/>
                                            </p:txEl>
                                          </p:spTgt>
                                        </p:tgtEl>
                                        <p:attrNameLst>
                                          <p:attrName>ppt_y</p:attrName>
                                        </p:attrNameLst>
                                      </p:cBhvr>
                                      <p:tavLst>
                                        <p:tav tm="0">
                                          <p:val>
                                            <p:strVal val="#ppt_y+#ppt_h*1.125000"/>
                                          </p:val>
                                        </p:tav>
                                        <p:tav tm="100000">
                                          <p:val>
                                            <p:strVal val="#ppt_y"/>
                                          </p:val>
                                        </p:tav>
                                      </p:tavLst>
                                    </p:anim>
                                    <p:animEffect transition="in" filter="wipe(up)">
                                      <p:cBhvr>
                                        <p:cTn id="12" dur="500"/>
                                        <p:tgtEl>
                                          <p:spTgt spid="2662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6627">
                                            <p:txEl>
                                              <p:pRg st="1" end="1"/>
                                            </p:txEl>
                                          </p:spTgt>
                                        </p:tgtEl>
                                        <p:attrNameLst>
                                          <p:attrName>style.visibility</p:attrName>
                                        </p:attrNameLst>
                                      </p:cBhvr>
                                      <p:to>
                                        <p:strVal val="visible"/>
                                      </p:to>
                                    </p:set>
                                    <p:anim calcmode="lin" valueType="num">
                                      <p:cBhvr additive="base">
                                        <p:cTn id="17" dur="500"/>
                                        <p:tgtEl>
                                          <p:spTgt spid="26627">
                                            <p:txEl>
                                              <p:pRg st="1" end="1"/>
                                            </p:txEl>
                                          </p:spTgt>
                                        </p:tgtEl>
                                        <p:attrNameLst>
                                          <p:attrName>ppt_y</p:attrName>
                                        </p:attrNameLst>
                                      </p:cBhvr>
                                      <p:tavLst>
                                        <p:tav tm="0">
                                          <p:val>
                                            <p:strVal val="#ppt_y+#ppt_h*1.125000"/>
                                          </p:val>
                                        </p:tav>
                                        <p:tav tm="100000">
                                          <p:val>
                                            <p:strVal val="#ppt_y"/>
                                          </p:val>
                                        </p:tav>
                                      </p:tavLst>
                                    </p:anim>
                                    <p:animEffect transition="in" filter="wipe(up)">
                                      <p:cBhvr>
                                        <p:cTn id="18" dur="500"/>
                                        <p:tgtEl>
                                          <p:spTgt spid="26627">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26627">
                                            <p:txEl>
                                              <p:pRg st="2" end="2"/>
                                            </p:txEl>
                                          </p:spTgt>
                                        </p:tgtEl>
                                        <p:attrNameLst>
                                          <p:attrName>style.visibility</p:attrName>
                                        </p:attrNameLst>
                                      </p:cBhvr>
                                      <p:to>
                                        <p:strVal val="visible"/>
                                      </p:to>
                                    </p:set>
                                    <p:anim calcmode="lin" valueType="num">
                                      <p:cBhvr additive="base">
                                        <p:cTn id="23" dur="500"/>
                                        <p:tgtEl>
                                          <p:spTgt spid="26627">
                                            <p:txEl>
                                              <p:pRg st="2" end="2"/>
                                            </p:txEl>
                                          </p:spTgt>
                                        </p:tgtEl>
                                        <p:attrNameLst>
                                          <p:attrName>ppt_y</p:attrName>
                                        </p:attrNameLst>
                                      </p:cBhvr>
                                      <p:tavLst>
                                        <p:tav tm="0">
                                          <p:val>
                                            <p:strVal val="#ppt_y+#ppt_h*1.125000"/>
                                          </p:val>
                                        </p:tav>
                                        <p:tav tm="100000">
                                          <p:val>
                                            <p:strVal val="#ppt_y"/>
                                          </p:val>
                                        </p:tav>
                                      </p:tavLst>
                                    </p:anim>
                                    <p:animEffect transition="in" filter="wipe(up)">
                                      <p:cBhvr>
                                        <p:cTn id="24" dur="500"/>
                                        <p:tgtEl>
                                          <p:spTgt spid="26627">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26627">
                                            <p:txEl>
                                              <p:pRg st="3" end="3"/>
                                            </p:txEl>
                                          </p:spTgt>
                                        </p:tgtEl>
                                        <p:attrNameLst>
                                          <p:attrName>style.visibility</p:attrName>
                                        </p:attrNameLst>
                                      </p:cBhvr>
                                      <p:to>
                                        <p:strVal val="visible"/>
                                      </p:to>
                                    </p:set>
                                    <p:anim calcmode="lin" valueType="num">
                                      <p:cBhvr additive="base">
                                        <p:cTn id="29" dur="500"/>
                                        <p:tgtEl>
                                          <p:spTgt spid="26627">
                                            <p:txEl>
                                              <p:pRg st="3" end="3"/>
                                            </p:txEl>
                                          </p:spTgt>
                                        </p:tgtEl>
                                        <p:attrNameLst>
                                          <p:attrName>ppt_y</p:attrName>
                                        </p:attrNameLst>
                                      </p:cBhvr>
                                      <p:tavLst>
                                        <p:tav tm="0">
                                          <p:val>
                                            <p:strVal val="#ppt_y+#ppt_h*1.125000"/>
                                          </p:val>
                                        </p:tav>
                                        <p:tav tm="100000">
                                          <p:val>
                                            <p:strVal val="#ppt_y"/>
                                          </p:val>
                                        </p:tav>
                                      </p:tavLst>
                                    </p:anim>
                                    <p:animEffect transition="in" filter="wipe(up)">
                                      <p:cBhvr>
                                        <p:cTn id="30" dur="500"/>
                                        <p:tgtEl>
                                          <p:spTgt spid="26627">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26627">
                                            <p:txEl>
                                              <p:pRg st="4" end="4"/>
                                            </p:txEl>
                                          </p:spTgt>
                                        </p:tgtEl>
                                        <p:attrNameLst>
                                          <p:attrName>style.visibility</p:attrName>
                                        </p:attrNameLst>
                                      </p:cBhvr>
                                      <p:to>
                                        <p:strVal val="visible"/>
                                      </p:to>
                                    </p:set>
                                    <p:anim calcmode="lin" valueType="num">
                                      <p:cBhvr additive="base">
                                        <p:cTn id="35" dur="500"/>
                                        <p:tgtEl>
                                          <p:spTgt spid="26627">
                                            <p:txEl>
                                              <p:pRg st="4" end="4"/>
                                            </p:txEl>
                                          </p:spTgt>
                                        </p:tgtEl>
                                        <p:attrNameLst>
                                          <p:attrName>ppt_y</p:attrName>
                                        </p:attrNameLst>
                                      </p:cBhvr>
                                      <p:tavLst>
                                        <p:tav tm="0">
                                          <p:val>
                                            <p:strVal val="#ppt_y+#ppt_h*1.125000"/>
                                          </p:val>
                                        </p:tav>
                                        <p:tav tm="100000">
                                          <p:val>
                                            <p:strVal val="#ppt_y"/>
                                          </p:val>
                                        </p:tav>
                                      </p:tavLst>
                                    </p:anim>
                                    <p:animEffect transition="in" filter="wipe(up)">
                                      <p:cBhvr>
                                        <p:cTn id="36" dur="500"/>
                                        <p:tgtEl>
                                          <p:spTgt spid="26627">
                                            <p:txEl>
                                              <p:pRg st="4" end="4"/>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26627">
                                            <p:txEl>
                                              <p:pRg st="5" end="5"/>
                                            </p:txEl>
                                          </p:spTgt>
                                        </p:tgtEl>
                                        <p:attrNameLst>
                                          <p:attrName>style.visibility</p:attrName>
                                        </p:attrNameLst>
                                      </p:cBhvr>
                                      <p:to>
                                        <p:strVal val="visible"/>
                                      </p:to>
                                    </p:set>
                                    <p:anim calcmode="lin" valueType="num">
                                      <p:cBhvr additive="base">
                                        <p:cTn id="41" dur="500"/>
                                        <p:tgtEl>
                                          <p:spTgt spid="26627">
                                            <p:txEl>
                                              <p:pRg st="5" end="5"/>
                                            </p:txEl>
                                          </p:spTgt>
                                        </p:tgtEl>
                                        <p:attrNameLst>
                                          <p:attrName>ppt_y</p:attrName>
                                        </p:attrNameLst>
                                      </p:cBhvr>
                                      <p:tavLst>
                                        <p:tav tm="0">
                                          <p:val>
                                            <p:strVal val="#ppt_y+#ppt_h*1.125000"/>
                                          </p:val>
                                        </p:tav>
                                        <p:tav tm="100000">
                                          <p:val>
                                            <p:strVal val="#ppt_y"/>
                                          </p:val>
                                        </p:tav>
                                      </p:tavLst>
                                    </p:anim>
                                    <p:animEffect transition="in" filter="wipe(up)">
                                      <p:cBhvr>
                                        <p:cTn id="42" dur="500"/>
                                        <p:tgtEl>
                                          <p:spTgt spid="26627">
                                            <p:txEl>
                                              <p:pRg st="5" end="5"/>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26627">
                                            <p:txEl>
                                              <p:pRg st="6" end="6"/>
                                            </p:txEl>
                                          </p:spTgt>
                                        </p:tgtEl>
                                        <p:attrNameLst>
                                          <p:attrName>style.visibility</p:attrName>
                                        </p:attrNameLst>
                                      </p:cBhvr>
                                      <p:to>
                                        <p:strVal val="visible"/>
                                      </p:to>
                                    </p:set>
                                    <p:anim calcmode="lin" valueType="num">
                                      <p:cBhvr additive="base">
                                        <p:cTn id="47" dur="500"/>
                                        <p:tgtEl>
                                          <p:spTgt spid="26627">
                                            <p:txEl>
                                              <p:pRg st="6" end="6"/>
                                            </p:txEl>
                                          </p:spTgt>
                                        </p:tgtEl>
                                        <p:attrNameLst>
                                          <p:attrName>ppt_y</p:attrName>
                                        </p:attrNameLst>
                                      </p:cBhvr>
                                      <p:tavLst>
                                        <p:tav tm="0">
                                          <p:val>
                                            <p:strVal val="#ppt_y+#ppt_h*1.125000"/>
                                          </p:val>
                                        </p:tav>
                                        <p:tav tm="100000">
                                          <p:val>
                                            <p:strVal val="#ppt_y"/>
                                          </p:val>
                                        </p:tav>
                                      </p:tavLst>
                                    </p:anim>
                                    <p:animEffect transition="in" filter="wipe(up)">
                                      <p:cBhvr>
                                        <p:cTn id="48" dur="500"/>
                                        <p:tgtEl>
                                          <p:spTgt spid="266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Credit Cards</a:t>
            </a:r>
            <a:endParaRPr lang="en-US" dirty="0"/>
          </a:p>
        </p:txBody>
      </p:sp>
      <p:sp>
        <p:nvSpPr>
          <p:cNvPr id="3" name="Text Placeholder 2"/>
          <p:cNvSpPr>
            <a:spLocks noGrp="1"/>
          </p:cNvSpPr>
          <p:nvPr>
            <p:ph type="body" idx="1"/>
          </p:nvPr>
        </p:nvSpPr>
        <p:spPr>
          <a:xfrm>
            <a:off x="685800" y="4959350"/>
            <a:ext cx="7924800" cy="457200"/>
          </a:xfrm>
        </p:spPr>
        <p:txBody>
          <a:bodyPr>
            <a:normAutofit/>
          </a:bodyPr>
          <a:lstStyle/>
          <a:p>
            <a:pPr eaLnBrk="1" hangingPunct="1"/>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8200"/>
            <a:ext cx="8229600" cy="1143000"/>
          </a:xfrm>
        </p:spPr>
        <p:txBody>
          <a:bodyPr/>
          <a:lstStyle/>
          <a:p>
            <a:pPr eaLnBrk="1" hangingPunct="1">
              <a:defRPr/>
            </a:pPr>
            <a:r>
              <a:rPr lang="en-US" dirty="0" smtClean="0"/>
              <a:t>Credit</a:t>
            </a:r>
            <a:endParaRPr lang="en-US" dirty="0"/>
          </a:p>
        </p:txBody>
      </p:sp>
      <p:sp>
        <p:nvSpPr>
          <p:cNvPr id="28675" name="Content Placeholder 4"/>
          <p:cNvSpPr>
            <a:spLocks noGrp="1"/>
          </p:cNvSpPr>
          <p:nvPr>
            <p:ph sz="quarter" idx="1"/>
          </p:nvPr>
        </p:nvSpPr>
        <p:spPr>
          <a:xfrm>
            <a:off x="457200" y="1981200"/>
            <a:ext cx="8229600" cy="4114800"/>
          </a:xfrm>
        </p:spPr>
        <p:txBody>
          <a:bodyPr>
            <a:normAutofit/>
          </a:bodyPr>
          <a:lstStyle/>
          <a:p>
            <a:pPr eaLnBrk="1" hangingPunct="1"/>
            <a:r>
              <a:rPr lang="en-US" sz="2500" dirty="0"/>
              <a:t>The definition of credit is the borrowing capacity of an individual or company</a:t>
            </a:r>
          </a:p>
          <a:p>
            <a:pPr eaLnBrk="1" hangingPunct="1"/>
            <a:r>
              <a:rPr lang="en-US" sz="2500" dirty="0"/>
              <a:t>You cannot borrow money without a credit  history; sometimes a lender will require a co-signer</a:t>
            </a:r>
          </a:p>
          <a:p>
            <a:pPr eaLnBrk="1" hangingPunct="1"/>
            <a:r>
              <a:rPr lang="en-US" sz="2500" dirty="0"/>
              <a:t>You build your credit history by</a:t>
            </a:r>
          </a:p>
          <a:p>
            <a:pPr lvl="1" eaLnBrk="1" hangingPunct="1"/>
            <a:r>
              <a:rPr lang="en-US" sz="2500" dirty="0"/>
              <a:t>borrowing money and paying it off</a:t>
            </a:r>
          </a:p>
          <a:p>
            <a:pPr lvl="1" eaLnBrk="1" hangingPunct="1"/>
            <a:r>
              <a:rPr lang="en-US" sz="2500" dirty="0"/>
              <a:t>paying bills on time</a:t>
            </a:r>
          </a:p>
        </p:txBody>
      </p:sp>
      <p:pic>
        <p:nvPicPr>
          <p:cNvPr id="28676" name="Picture 4" descr="C:\Documents and Settings\jpluta\Local Settings\Temporary Internet Files\Content.IE5\LRM8WKTP\MCj04291610000[1].wmf"/>
          <p:cNvPicPr>
            <a:picLocks noChangeAspect="1" noChangeArrowheads="1"/>
          </p:cNvPicPr>
          <p:nvPr/>
        </p:nvPicPr>
        <p:blipFill>
          <a:blip r:embed="rId2"/>
          <a:srcRect/>
          <a:stretch>
            <a:fillRect/>
          </a:stretch>
        </p:blipFill>
        <p:spPr bwMode="auto">
          <a:xfrm>
            <a:off x="5791200" y="4267200"/>
            <a:ext cx="2514600" cy="21494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slide(fromBottom)">
                                      <p:cBhvr>
                                        <p:cTn id="7" dur="5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slide(fromBottom)">
                                      <p:cBhvr>
                                        <p:cTn id="12" dur="500"/>
                                        <p:tgtEl>
                                          <p:spTgt spid="286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867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28675">
                                            <p:txEl>
                                              <p:pRg st="2" end="2"/>
                                            </p:txEl>
                                          </p:spTgt>
                                        </p:tgtEl>
                                        <p:attrNameLst>
                                          <p:attrName>style.visibility</p:attrName>
                                        </p:attrNameLst>
                                      </p:cBhvr>
                                      <p:to>
                                        <p:strVal val="visible"/>
                                      </p:to>
                                    </p:set>
                                    <p:animEffect transition="in" filter="slide(fromBottom)">
                                      <p:cBhvr>
                                        <p:cTn id="21" dur="500"/>
                                        <p:tgtEl>
                                          <p:spTgt spid="28675">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28675">
                                            <p:txEl>
                                              <p:pRg st="3" end="3"/>
                                            </p:txEl>
                                          </p:spTgt>
                                        </p:tgtEl>
                                        <p:attrNameLst>
                                          <p:attrName>style.visibility</p:attrName>
                                        </p:attrNameLst>
                                      </p:cBhvr>
                                      <p:to>
                                        <p:strVal val="visible"/>
                                      </p:to>
                                    </p:set>
                                    <p:animEffect transition="in" filter="slide(fromBottom)">
                                      <p:cBhvr>
                                        <p:cTn id="26" dur="500"/>
                                        <p:tgtEl>
                                          <p:spTgt spid="28675">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28675">
                                            <p:txEl>
                                              <p:pRg st="4" end="4"/>
                                            </p:txEl>
                                          </p:spTgt>
                                        </p:tgtEl>
                                        <p:attrNameLst>
                                          <p:attrName>style.visibility</p:attrName>
                                        </p:attrNameLst>
                                      </p:cBhvr>
                                      <p:to>
                                        <p:strVal val="visible"/>
                                      </p:to>
                                    </p:set>
                                    <p:animEffect transition="in" filter="slide(fromBottom)">
                                      <p:cBhvr>
                                        <p:cTn id="31" dur="500"/>
                                        <p:tgtEl>
                                          <p:spTgt spid="286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3226"/>
            <a:ext cx="8229600" cy="1143000"/>
          </a:xfrm>
        </p:spPr>
        <p:txBody>
          <a:bodyPr/>
          <a:lstStyle/>
          <a:p>
            <a:pPr eaLnBrk="1" hangingPunct="1">
              <a:defRPr/>
            </a:pPr>
            <a:r>
              <a:rPr lang="en-US" dirty="0" smtClean="0"/>
              <a:t>Credit Scores</a:t>
            </a:r>
            <a:endParaRPr lang="en-US" dirty="0"/>
          </a:p>
        </p:txBody>
      </p:sp>
      <p:sp>
        <p:nvSpPr>
          <p:cNvPr id="3" name="Content Placeholder 2"/>
          <p:cNvSpPr>
            <a:spLocks noGrp="1"/>
          </p:cNvSpPr>
          <p:nvPr>
            <p:ph sz="quarter" idx="1"/>
          </p:nvPr>
        </p:nvSpPr>
        <p:spPr>
          <a:xfrm>
            <a:off x="152400" y="2086226"/>
            <a:ext cx="8763000" cy="4065746"/>
          </a:xfrm>
        </p:spPr>
        <p:txBody>
          <a:bodyPr>
            <a:normAutofit/>
          </a:bodyPr>
          <a:lstStyle/>
          <a:p>
            <a:pPr eaLnBrk="1" hangingPunct="1"/>
            <a:r>
              <a:rPr lang="en-US" sz="2500" dirty="0"/>
              <a:t>Most lenders use the FICO method</a:t>
            </a:r>
          </a:p>
          <a:p>
            <a:pPr eaLnBrk="1" hangingPunct="1"/>
            <a:r>
              <a:rPr lang="en-US" sz="2500" dirty="0"/>
              <a:t>The numbers range from 300 to 850</a:t>
            </a:r>
          </a:p>
          <a:p>
            <a:pPr eaLnBrk="1" hangingPunct="1"/>
            <a:r>
              <a:rPr lang="en-US" sz="2500" dirty="0"/>
              <a:t>The higher the score, the better your credit</a:t>
            </a:r>
          </a:p>
          <a:p>
            <a:pPr eaLnBrk="1" hangingPunct="1"/>
            <a:r>
              <a:rPr lang="en-US" sz="2500" dirty="0"/>
              <a:t>Your score is based on</a:t>
            </a:r>
          </a:p>
          <a:p>
            <a:pPr lvl="1" eaLnBrk="1" hangingPunct="1"/>
            <a:r>
              <a:rPr lang="en-US" sz="2000" dirty="0"/>
              <a:t>Your payment history (35%)—higher if you pay on time</a:t>
            </a:r>
          </a:p>
          <a:p>
            <a:pPr lvl="1" eaLnBrk="1" hangingPunct="1"/>
            <a:r>
              <a:rPr lang="en-US" sz="2000" dirty="0"/>
              <a:t>Outstanding debt (30%)—an if you owe more than you earn</a:t>
            </a:r>
          </a:p>
          <a:p>
            <a:pPr lvl="1" eaLnBrk="1" hangingPunct="1"/>
            <a:r>
              <a:rPr lang="en-US" sz="2000" dirty="0"/>
              <a:t>Length of credit history (15%)—how long you’ve been borrowing money</a:t>
            </a:r>
          </a:p>
          <a:p>
            <a:pPr lvl="1" eaLnBrk="1" hangingPunct="1"/>
            <a:r>
              <a:rPr lang="en-US" sz="2000" dirty="0"/>
              <a:t>New credit (10%)—getting a new card or loan</a:t>
            </a:r>
          </a:p>
          <a:p>
            <a:pPr lvl="1" eaLnBrk="1" hangingPunct="1"/>
            <a:r>
              <a:rPr lang="en-US" sz="2000" dirty="0"/>
              <a:t>Types of credit (10%)—are you diverse?</a:t>
            </a:r>
          </a:p>
        </p:txBody>
      </p:sp>
      <p:pic>
        <p:nvPicPr>
          <p:cNvPr id="43010" name="Picture 2" descr="C:\Documents and Settings\jpluta\Local Settings\Temporary Internet Files\Content.IE5\BKZLQMS9\MCj04413100000[1].png"/>
          <p:cNvPicPr>
            <a:picLocks noChangeAspect="1" noChangeArrowheads="1"/>
          </p:cNvPicPr>
          <p:nvPr/>
        </p:nvPicPr>
        <p:blipFill>
          <a:blip r:embed="rId2"/>
          <a:srcRect/>
          <a:stretch>
            <a:fillRect/>
          </a:stretch>
        </p:blipFill>
        <p:spPr bwMode="auto">
          <a:xfrm>
            <a:off x="7391400" y="2308476"/>
            <a:ext cx="1295400" cy="1295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43010"/>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slide(fromBottom)">
                                      <p:cBhvr>
                                        <p:cTn id="26" dur="500"/>
                                        <p:tgtEl>
                                          <p:spTgt spid="3">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slide(fromBottom)">
                                      <p:cBhvr>
                                        <p:cTn id="31" dur="500"/>
                                        <p:tgtEl>
                                          <p:spTgt spid="3">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slide(fromBottom)">
                                      <p:cBhvr>
                                        <p:cTn id="36" dur="500"/>
                                        <p:tgtEl>
                                          <p:spTgt spid="3">
                                            <p:txEl>
                                              <p:pRg st="5" end="5"/>
                                            </p:txEl>
                                          </p:spTgt>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slide(fromBottom)">
                                      <p:cBhvr>
                                        <p:cTn id="39" dur="500"/>
                                        <p:tgtEl>
                                          <p:spTgt spid="3">
                                            <p:txEl>
                                              <p:pRg st="6" end="6"/>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slide(fromBottom)">
                                      <p:cBhvr>
                                        <p:cTn id="44" dur="500"/>
                                        <p:tgtEl>
                                          <p:spTgt spid="3">
                                            <p:txEl>
                                              <p:pRg st="7" end="7"/>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slide(fromBottom)">
                                      <p:cBhvr>
                                        <p:cTn id="4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2525"/>
            <a:ext cx="8229600" cy="1143000"/>
          </a:xfrm>
        </p:spPr>
        <p:txBody>
          <a:bodyPr/>
          <a:lstStyle/>
          <a:p>
            <a:pPr>
              <a:defRPr/>
            </a:pPr>
            <a:r>
              <a:rPr lang="en-US" dirty="0" smtClean="0"/>
              <a:t>Warning: Careful How You Spend	</a:t>
            </a:r>
            <a:endParaRPr lang="en-US" dirty="0"/>
          </a:p>
        </p:txBody>
      </p:sp>
      <p:sp>
        <p:nvSpPr>
          <p:cNvPr id="3" name="Content Placeholder 2"/>
          <p:cNvSpPr>
            <a:spLocks noGrp="1"/>
          </p:cNvSpPr>
          <p:nvPr>
            <p:ph sz="quarter" idx="1"/>
          </p:nvPr>
        </p:nvSpPr>
        <p:spPr>
          <a:xfrm>
            <a:off x="0" y="2681288"/>
            <a:ext cx="8991600" cy="3505017"/>
          </a:xfrm>
        </p:spPr>
        <p:txBody>
          <a:bodyPr>
            <a:noAutofit/>
          </a:bodyPr>
          <a:lstStyle/>
          <a:p>
            <a:r>
              <a:rPr lang="en-US" sz="2000" dirty="0"/>
              <a:t>Keeping your credit score healthy allows you to take out loans with a lower interest rate</a:t>
            </a:r>
          </a:p>
          <a:p>
            <a:pPr lvl="1"/>
            <a:r>
              <a:rPr lang="en-US" sz="2000" dirty="0"/>
              <a:t>Lower Interest Rate = Lower Payment!</a:t>
            </a:r>
          </a:p>
          <a:p>
            <a:r>
              <a:rPr lang="en-US" sz="2000" dirty="0"/>
              <a:t>Your credit limit = The amount you are approved for on a credit card</a:t>
            </a:r>
          </a:p>
          <a:p>
            <a:pPr lvl="1"/>
            <a:r>
              <a:rPr lang="en-US" sz="2000" dirty="0"/>
              <a:t>You cannot go over your limit!</a:t>
            </a:r>
          </a:p>
          <a:p>
            <a:r>
              <a:rPr lang="en-US" sz="2000" dirty="0"/>
              <a:t>Make sure to only use 30% of your credit limit, to keep your score healthy and high</a:t>
            </a:r>
          </a:p>
          <a:p>
            <a:pPr lvl="1"/>
            <a:r>
              <a:rPr lang="en-US" sz="2000" dirty="0"/>
              <a:t>i.e. $100 Credit Limit = Spending no more than $30 a month</a:t>
            </a:r>
          </a:p>
          <a:p>
            <a:pPr lvl="1"/>
            <a:r>
              <a:rPr lang="en-US" sz="2000" dirty="0"/>
              <a:t>i.e. $7,000 Credit Limit = Spending no more than $2,100 a month</a:t>
            </a:r>
          </a:p>
          <a:p>
            <a:pPr lvl="1">
              <a:buFont typeface="Wingdings 2" pitchFamily="1" charset="2"/>
              <a:buNone/>
            </a:pPr>
            <a:endParaRPr lang="en-US" sz="2000" dirty="0"/>
          </a:p>
        </p:txBody>
      </p:sp>
      <p:pic>
        <p:nvPicPr>
          <p:cNvPr id="33796" name="Picture 3" descr="C:\Users\SGreer\AppData\Local\Microsoft\Windows\Temporary Internet Files\Content.IE5\6RAGOW0X\MC900440384[1].png"/>
          <p:cNvPicPr>
            <a:picLocks noChangeAspect="1" noChangeArrowheads="1"/>
          </p:cNvPicPr>
          <p:nvPr/>
        </p:nvPicPr>
        <p:blipFill>
          <a:blip r:embed="rId2"/>
          <a:srcRect/>
          <a:stretch>
            <a:fillRect/>
          </a:stretch>
        </p:blipFill>
        <p:spPr bwMode="auto">
          <a:xfrm>
            <a:off x="7391400" y="2888193"/>
            <a:ext cx="1600200" cy="1600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7200" y="2282233"/>
            <a:ext cx="4040188" cy="639762"/>
          </a:xfrm>
          <a:extLst>
            <a:ext uri="{91240B29-F687-4F45-9708-019B960494DF}">
              <a14:hiddenLine xmlns:a14="http://schemas.microsoft.com/office/drawing/2010/main" xmlns:a="http://schemas.openxmlformats.org/drawingml/2006/main" xmlns:p="http://schemas.openxmlformats.org/presentationml/2006/main" xmlns="" w="9525">
                <a:solidFill>
                  <a:srgbClr val="000000"/>
                </a:solidFill>
                <a:miter lim="800000"/>
                <a:headEnd/>
                <a:tailEnd/>
              </a14:hiddenLine>
            </a:ext>
          </a:extLst>
        </p:spPr>
        <p:txBody>
          <a:bodyPr>
            <a:normAutofit lnSpcReduction="10000"/>
          </a:bodyPr>
          <a:lstStyle/>
          <a:p>
            <a:pPr eaLnBrk="1" hangingPunct="1">
              <a:buFont typeface="Wingdings 2" pitchFamily="18" charset="2"/>
              <a:buNone/>
              <a:defRPr/>
            </a:pPr>
            <a:r>
              <a:rPr lang="en-US" sz="3600" dirty="0" smtClean="0"/>
              <a:t>Positives</a:t>
            </a:r>
            <a:endParaRPr lang="en-US" sz="3600" dirty="0"/>
          </a:p>
        </p:txBody>
      </p:sp>
      <p:sp>
        <p:nvSpPr>
          <p:cNvPr id="6" name="Content Placeholder 5"/>
          <p:cNvSpPr>
            <a:spLocks noGrp="1"/>
          </p:cNvSpPr>
          <p:nvPr>
            <p:ph sz="quarter" idx="2"/>
          </p:nvPr>
        </p:nvSpPr>
        <p:spPr>
          <a:xfrm>
            <a:off x="457200" y="2968033"/>
            <a:ext cx="4038600" cy="3913187"/>
          </a:xfrm>
        </p:spPr>
        <p:txBody>
          <a:bodyPr/>
          <a:lstStyle/>
          <a:p>
            <a:pPr eaLnBrk="1" hangingPunct="1"/>
            <a:r>
              <a:rPr lang="en-US"/>
              <a:t>You can buy something when you don’t have the cash for it</a:t>
            </a:r>
          </a:p>
          <a:p>
            <a:pPr eaLnBrk="1" hangingPunct="1"/>
            <a:r>
              <a:rPr lang="en-US"/>
              <a:t>Safer than carrying cash</a:t>
            </a:r>
          </a:p>
          <a:p>
            <a:pPr eaLnBrk="1" hangingPunct="1"/>
            <a:r>
              <a:rPr lang="en-US"/>
              <a:t>Easier to use than a check</a:t>
            </a:r>
          </a:p>
          <a:p>
            <a:pPr eaLnBrk="1" hangingPunct="1"/>
            <a:r>
              <a:rPr lang="en-US"/>
              <a:t>Helps establish credit</a:t>
            </a:r>
          </a:p>
        </p:txBody>
      </p:sp>
      <p:sp>
        <p:nvSpPr>
          <p:cNvPr id="8" name="Content Placeholder 7"/>
          <p:cNvSpPr>
            <a:spLocks noGrp="1"/>
          </p:cNvSpPr>
          <p:nvPr>
            <p:ph sz="quarter" idx="4"/>
          </p:nvPr>
        </p:nvSpPr>
        <p:spPr>
          <a:xfrm>
            <a:off x="4649788" y="2968033"/>
            <a:ext cx="4038600" cy="3913187"/>
          </a:xfrm>
        </p:spPr>
        <p:txBody>
          <a:bodyPr/>
          <a:lstStyle/>
          <a:p>
            <a:pPr eaLnBrk="1" hangingPunct="1"/>
            <a:r>
              <a:rPr lang="en-US" dirty="0"/>
              <a:t>Easier to spend money you don’t have</a:t>
            </a:r>
          </a:p>
          <a:p>
            <a:pPr eaLnBrk="1" hangingPunct="1"/>
            <a:r>
              <a:rPr lang="en-US" dirty="0"/>
              <a:t>Need to pay interest—and rates vary</a:t>
            </a:r>
          </a:p>
          <a:p>
            <a:pPr eaLnBrk="1" hangingPunct="1"/>
            <a:r>
              <a:rPr lang="en-US" dirty="0"/>
              <a:t>Can charge an annual fee</a:t>
            </a:r>
          </a:p>
          <a:p>
            <a:pPr eaLnBrk="1" hangingPunct="1"/>
            <a:r>
              <a:rPr lang="en-US" dirty="0"/>
              <a:t>Penalties for late or missed payments</a:t>
            </a:r>
          </a:p>
        </p:txBody>
      </p:sp>
      <p:sp>
        <p:nvSpPr>
          <p:cNvPr id="4" name="Title 3"/>
          <p:cNvSpPr>
            <a:spLocks noGrp="1"/>
          </p:cNvSpPr>
          <p:nvPr>
            <p:ph type="title"/>
          </p:nvPr>
        </p:nvSpPr>
        <p:spPr>
          <a:xfrm>
            <a:off x="457200" y="902695"/>
            <a:ext cx="8229600" cy="1143000"/>
          </a:xfrm>
        </p:spPr>
        <p:txBody>
          <a:bodyPr/>
          <a:lstStyle/>
          <a:p>
            <a:pPr eaLnBrk="1" hangingPunct="1">
              <a:defRPr/>
            </a:pPr>
            <a:r>
              <a:rPr lang="en-US" dirty="0" smtClean="0"/>
              <a:t>Credit Card Use</a:t>
            </a:r>
            <a:endParaRPr lang="en-US" dirty="0"/>
          </a:p>
        </p:txBody>
      </p:sp>
      <p:sp>
        <p:nvSpPr>
          <p:cNvPr id="7" name="Text Placeholder 6"/>
          <p:cNvSpPr>
            <a:spLocks noGrp="1"/>
          </p:cNvSpPr>
          <p:nvPr>
            <p:ph type="body" idx="3"/>
          </p:nvPr>
        </p:nvSpPr>
        <p:spPr>
          <a:xfrm>
            <a:off x="4645025" y="2282233"/>
            <a:ext cx="4041775" cy="639762"/>
          </a:xfrm>
          <a:extLst>
            <a:ext uri="{91240B29-F687-4F45-9708-019B960494DF}">
              <a14:hiddenLine xmlns:a14="http://schemas.microsoft.com/office/drawing/2010/main" xmlns:a="http://schemas.openxmlformats.org/drawingml/2006/main" xmlns:p="http://schemas.openxmlformats.org/presentationml/2006/main" xmlns="" w="9525">
                <a:solidFill>
                  <a:srgbClr val="000000"/>
                </a:solidFill>
                <a:miter lim="800000"/>
                <a:headEnd/>
                <a:tailEnd/>
              </a14:hiddenLine>
            </a:ext>
          </a:extLst>
        </p:spPr>
        <p:txBody>
          <a:bodyPr>
            <a:normAutofit lnSpcReduction="10000"/>
          </a:bodyPr>
          <a:lstStyle/>
          <a:p>
            <a:pPr eaLnBrk="1" hangingPunct="1">
              <a:buFont typeface="Wingdings 2" pitchFamily="18" charset="2"/>
              <a:buNone/>
              <a:defRPr/>
            </a:pPr>
            <a:r>
              <a:rPr lang="en-US" sz="3600" dirty="0" smtClean="0"/>
              <a:t>Negatives</a:t>
            </a:r>
            <a:endParaRPr lang="en-US" sz="3600" dirty="0"/>
          </a:p>
        </p:txBody>
      </p:sp>
      <p:pic>
        <p:nvPicPr>
          <p:cNvPr id="34823" name="Picture 8" descr="Credit cards.gif"/>
          <p:cNvPicPr>
            <a:picLocks noChangeAspect="1"/>
          </p:cNvPicPr>
          <p:nvPr/>
        </p:nvPicPr>
        <p:blipFill>
          <a:blip r:embed="rId2"/>
          <a:srcRect/>
          <a:stretch>
            <a:fillRect/>
          </a:stretch>
        </p:blipFill>
        <p:spPr bwMode="auto">
          <a:xfrm rot="979705">
            <a:off x="6911975" y="1280520"/>
            <a:ext cx="1708150" cy="1143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lide(fromBottom)">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slide(fromBottom)">
                                      <p:cBhvr>
                                        <p:cTn id="12" dur="5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slide(fromBottom)">
                                      <p:cBhvr>
                                        <p:cTn id="17" dur="50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slide(fromBottom)">
                                      <p:cBhvr>
                                        <p:cTn id="22" dur="500"/>
                                        <p:tgtEl>
                                          <p:spTgt spid="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slide(fromBottom)">
                                      <p:cBhvr>
                                        <p:cTn id="27" dur="500"/>
                                        <p:tgtEl>
                                          <p:spTgt spid="8">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slide(fromBottom)">
                                      <p:cBhvr>
                                        <p:cTn id="32" dur="500"/>
                                        <p:tgtEl>
                                          <p:spTgt spid="8">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slide(fromBottom)">
                                      <p:cBhvr>
                                        <p:cTn id="37" dur="500"/>
                                        <p:tgtEl>
                                          <p:spTgt spid="8">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slide(fromBottom)">
                                      <p:cBhvr>
                                        <p:cTn id="4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366594"/>
            <a:ext cx="8229600" cy="1143000"/>
          </a:xfrm>
        </p:spPr>
        <p:txBody>
          <a:bodyPr/>
          <a:lstStyle/>
          <a:p>
            <a:pPr>
              <a:defRPr/>
            </a:pPr>
            <a:r>
              <a:rPr lang="en-US" dirty="0" smtClean="0"/>
              <a:t>How do I Get a Credit Report</a:t>
            </a:r>
            <a:endParaRPr lang="en-US" dirty="0"/>
          </a:p>
        </p:txBody>
      </p:sp>
      <p:sp>
        <p:nvSpPr>
          <p:cNvPr id="8" name="Content Placeholder 7"/>
          <p:cNvSpPr>
            <a:spLocks noGrp="1"/>
          </p:cNvSpPr>
          <p:nvPr>
            <p:ph sz="quarter" idx="1"/>
          </p:nvPr>
        </p:nvSpPr>
        <p:spPr>
          <a:xfrm>
            <a:off x="457200" y="2808044"/>
            <a:ext cx="8229600" cy="3430453"/>
          </a:xfrm>
        </p:spPr>
        <p:txBody>
          <a:bodyPr>
            <a:normAutofit fontScale="70000" lnSpcReduction="20000"/>
          </a:bodyPr>
          <a:lstStyle/>
          <a:p>
            <a:r>
              <a:rPr lang="en-US" dirty="0">
                <a:hlinkClick r:id="rId2"/>
              </a:rPr>
              <a:t>Free Credit Reports—don’t trust the commercials!</a:t>
            </a:r>
          </a:p>
          <a:p>
            <a:r>
              <a:rPr lang="en-US" dirty="0"/>
              <a:t>Online: Visit </a:t>
            </a:r>
            <a:r>
              <a:rPr lang="en-US" b="1" dirty="0" err="1"/>
              <a:t>AnnualCreditReport.com</a:t>
            </a:r>
            <a:r>
              <a:rPr lang="en-US" dirty="0"/>
              <a:t/>
            </a:r>
            <a:br>
              <a:rPr lang="en-US" dirty="0"/>
            </a:br>
            <a:r>
              <a:rPr lang="en-US" dirty="0"/>
              <a:t>     (This is the ONLY site that's truly free! Don't be fooled by ads saying otherwise.) </a:t>
            </a:r>
          </a:p>
          <a:p>
            <a:r>
              <a:rPr lang="en-US" dirty="0"/>
              <a:t>Due to the passage of the 2003 Fair and Accurate Credit Transaction Act (FACTA), all Americans are entitled to one free credit report from each of the three major credit reporting agencies—Equifax, Experian and </a:t>
            </a:r>
            <a:r>
              <a:rPr lang="en-US" dirty="0" err="1"/>
              <a:t>TransUnion</a:t>
            </a:r>
            <a:r>
              <a:rPr lang="en-US" dirty="0"/>
              <a:t>—upon request every 12 months.</a:t>
            </a:r>
            <a:r>
              <a:rPr lang="en-US" dirty="0">
                <a:hlinkClick r:id="rId2"/>
              </a:rPr>
              <a:t/>
            </a:r>
            <a:br>
              <a:rPr lang="en-US" dirty="0">
                <a:hlinkClick r:id="rId2"/>
              </a:rPr>
            </a:br>
            <a:r>
              <a:rPr lang="en-US" dirty="0">
                <a:hlinkClick r:id="rId2"/>
              </a:rPr>
              <a:t/>
            </a:r>
            <a:br>
              <a:rPr lang="en-US" dirty="0">
                <a:hlinkClick r:id="rId2"/>
              </a:rPr>
            </a:br>
            <a:r>
              <a:rPr lang="en-US" dirty="0">
                <a:hlinkClick r:id="rId2"/>
              </a:rPr>
              <a:t/>
            </a:r>
            <a:br>
              <a:rPr lang="en-US" dirty="0">
                <a:hlinkClick r:id="rId2"/>
              </a:rPr>
            </a:b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slide(fromBottom)">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slide(fromBottom)">
                                      <p:cBhvr>
                                        <p:cTn id="12" dur="500"/>
                                        <p:tgtEl>
                                          <p:spTgt spid="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slide(fromBottom)">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Insurance</a:t>
            </a:r>
            <a:endParaRPr lang="en-US" dirty="0"/>
          </a:p>
        </p:txBody>
      </p:sp>
      <p:sp>
        <p:nvSpPr>
          <p:cNvPr id="3" name="Text Placeholder 2"/>
          <p:cNvSpPr>
            <a:spLocks noGrp="1"/>
          </p:cNvSpPr>
          <p:nvPr>
            <p:ph type="body" idx="1"/>
          </p:nvPr>
        </p:nvSpPr>
        <p:spPr>
          <a:xfrm>
            <a:off x="685800" y="4959350"/>
            <a:ext cx="7924800" cy="457200"/>
          </a:xfrm>
        </p:spPr>
        <p:txBody>
          <a:bodyPr>
            <a:normAutofit/>
          </a:bodyPr>
          <a:lstStyle/>
          <a:p>
            <a:pPr eaLnBrk="1" hangingPunct="1"/>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403950"/>
            <a:ext cx="8229600" cy="1143000"/>
          </a:xfrm>
        </p:spPr>
        <p:txBody>
          <a:bodyPr/>
          <a:lstStyle/>
          <a:p>
            <a:pPr>
              <a:defRPr/>
            </a:pPr>
            <a:r>
              <a:rPr lang="en-US" dirty="0" smtClean="0"/>
              <a:t>Purpose</a:t>
            </a:r>
            <a:endParaRPr lang="en-US" dirty="0"/>
          </a:p>
        </p:txBody>
      </p:sp>
      <p:sp>
        <p:nvSpPr>
          <p:cNvPr id="37891" name="Content Placeholder 6"/>
          <p:cNvSpPr>
            <a:spLocks noGrp="1"/>
          </p:cNvSpPr>
          <p:nvPr>
            <p:ph sz="quarter" idx="1"/>
          </p:nvPr>
        </p:nvSpPr>
        <p:spPr>
          <a:xfrm>
            <a:off x="457200" y="2921600"/>
            <a:ext cx="8229600" cy="1436628"/>
          </a:xfrm>
        </p:spPr>
        <p:txBody>
          <a:bodyPr/>
          <a:lstStyle/>
          <a:p>
            <a:r>
              <a:rPr lang="en-US" dirty="0"/>
              <a:t>To protect yourself or your family against the financial impact of a tragedy</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 Placeholder 5"/>
          <p:cNvSpPr>
            <a:spLocks noGrp="1"/>
          </p:cNvSpPr>
          <p:nvPr>
            <p:ph type="body" idx="2"/>
          </p:nvPr>
        </p:nvSpPr>
        <p:spPr>
          <a:xfrm>
            <a:off x="301625" y="3571161"/>
            <a:ext cx="1889822" cy="2570323"/>
          </a:xfrm>
        </p:spPr>
        <p:txBody>
          <a:bodyPr/>
          <a:lstStyle/>
          <a:p>
            <a:pPr eaLnBrk="1" hangingPunct="1"/>
            <a:r>
              <a:rPr lang="en-US" sz="2000" dirty="0"/>
              <a:t>One things for sure, it doesn’t grow on trees!</a:t>
            </a:r>
          </a:p>
          <a:p>
            <a:pPr eaLnBrk="1" hangingPunct="1"/>
            <a:r>
              <a:rPr lang="en-US" sz="2000" dirty="0"/>
              <a:t>Even though we wish it did.  </a:t>
            </a:r>
          </a:p>
          <a:p>
            <a:pPr eaLnBrk="1" hangingPunct="1"/>
            <a:r>
              <a:rPr lang="en-US" sz="2000" dirty="0">
                <a:hlinkClick r:id="rId2"/>
              </a:rPr>
              <a:t>How money is printed</a:t>
            </a:r>
            <a:endParaRPr lang="en-US" sz="2000" dirty="0"/>
          </a:p>
        </p:txBody>
      </p:sp>
      <p:sp>
        <p:nvSpPr>
          <p:cNvPr id="4" name="Title 3"/>
          <p:cNvSpPr>
            <a:spLocks noGrp="1"/>
          </p:cNvSpPr>
          <p:nvPr>
            <p:ph type="title"/>
          </p:nvPr>
        </p:nvSpPr>
        <p:spPr>
          <a:xfrm>
            <a:off x="301625" y="2029694"/>
            <a:ext cx="2057400" cy="1444625"/>
          </a:xfrm>
        </p:spPr>
        <p:txBody>
          <a:bodyPr/>
          <a:lstStyle/>
          <a:p>
            <a:pPr eaLnBrk="1" fontAlgn="auto" hangingPunct="1">
              <a:spcAft>
                <a:spcPts val="0"/>
              </a:spcAft>
              <a:defRPr/>
            </a:pPr>
            <a:r>
              <a:rPr lang="en-US" sz="2400" dirty="0" smtClean="0"/>
              <a:t>Where does money come from?</a:t>
            </a:r>
            <a:endParaRPr lang="en-US" sz="2400" dirty="0"/>
          </a:p>
        </p:txBody>
      </p:sp>
      <p:pic>
        <p:nvPicPr>
          <p:cNvPr id="9" name="Content Placeholder 8" descr="money tree.jpg"/>
          <p:cNvPicPr>
            <a:picLocks noGrp="1" noChangeAspect="1"/>
          </p:cNvPicPr>
          <p:nvPr>
            <p:ph sz="quarter" idx="1"/>
          </p:nvPr>
        </p:nvPicPr>
        <p:blipFill>
          <a:blip r:embed="rId3"/>
          <a:srcRect/>
          <a:stretch>
            <a:fillRect/>
          </a:stretch>
        </p:blipFill>
        <p:spPr>
          <a:xfrm>
            <a:off x="4366404" y="2029694"/>
            <a:ext cx="4244196" cy="3837706"/>
          </a:xfr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slide(fromBottom)">
                                      <p:cBhvr>
                                        <p:cTn id="12" dur="500"/>
                                        <p:tgtEl>
                                          <p:spTgt spid="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slide(fromBottom)">
                                      <p:cBhvr>
                                        <p:cTn id="21" dur="500"/>
                                        <p:tgtEl>
                                          <p:spTgt spid="6">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slide(fromBottom)">
                                      <p:cBhvr>
                                        <p:cTn id="26"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1934"/>
            <a:ext cx="8229600" cy="1143000"/>
          </a:xfrm>
        </p:spPr>
        <p:txBody>
          <a:bodyPr/>
          <a:lstStyle/>
          <a:p>
            <a:pPr>
              <a:defRPr/>
            </a:pPr>
            <a:r>
              <a:rPr lang="en-US" dirty="0" smtClean="0"/>
              <a:t>Different Types</a:t>
            </a:r>
            <a:endParaRPr lang="en-US" dirty="0"/>
          </a:p>
        </p:txBody>
      </p:sp>
      <p:sp>
        <p:nvSpPr>
          <p:cNvPr id="3" name="Content Placeholder 2"/>
          <p:cNvSpPr>
            <a:spLocks noGrp="1"/>
          </p:cNvSpPr>
          <p:nvPr>
            <p:ph sz="quarter" idx="1"/>
          </p:nvPr>
        </p:nvSpPr>
        <p:spPr>
          <a:xfrm>
            <a:off x="457200" y="1839764"/>
            <a:ext cx="8229600" cy="4087440"/>
          </a:xfrm>
        </p:spPr>
        <p:txBody>
          <a:bodyPr>
            <a:normAutofit/>
          </a:bodyPr>
          <a:lstStyle/>
          <a:p>
            <a:r>
              <a:rPr lang="en-US" sz="2500" dirty="0"/>
              <a:t>Health: can cover everything or just hospitalization</a:t>
            </a:r>
          </a:p>
          <a:p>
            <a:r>
              <a:rPr lang="en-US" sz="2500" dirty="0"/>
              <a:t>Life: to help your family after you die; should help with the lost income of the insured</a:t>
            </a:r>
          </a:p>
          <a:p>
            <a:r>
              <a:rPr lang="en-US" sz="2500" dirty="0"/>
              <a:t>Auto: required by law; helps when a car is severely damaged</a:t>
            </a:r>
          </a:p>
          <a:p>
            <a:r>
              <a:rPr lang="en-US" sz="2500" dirty="0"/>
              <a:t>Home Owners: protects against natural disasters, fires, or someone who is injured at your home</a:t>
            </a:r>
          </a:p>
          <a:p>
            <a:r>
              <a:rPr lang="en-US" sz="2500" dirty="0"/>
              <a:t>Renters: protects the items inside the house</a:t>
            </a:r>
          </a:p>
          <a:p>
            <a:r>
              <a:rPr lang="en-US" sz="2500" dirty="0"/>
              <a:t>Product: on a specific purchase</a:t>
            </a:r>
          </a:p>
          <a:p>
            <a:endParaRPr lang="en-US" sz="25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Bottom)">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5344"/>
            <a:ext cx="8229600" cy="1143000"/>
          </a:xfrm>
        </p:spPr>
        <p:txBody>
          <a:bodyPr/>
          <a:lstStyle/>
          <a:p>
            <a:pPr>
              <a:defRPr/>
            </a:pPr>
            <a:r>
              <a:rPr lang="en-US" dirty="0" smtClean="0"/>
              <a:t>Important Tips</a:t>
            </a:r>
            <a:endParaRPr lang="en-US" dirty="0"/>
          </a:p>
        </p:txBody>
      </p:sp>
      <p:sp>
        <p:nvSpPr>
          <p:cNvPr id="3" name="Content Placeholder 2"/>
          <p:cNvSpPr>
            <a:spLocks noGrp="1"/>
          </p:cNvSpPr>
          <p:nvPr>
            <p:ph sz="quarter" idx="1"/>
          </p:nvPr>
        </p:nvSpPr>
        <p:spPr>
          <a:xfrm>
            <a:off x="1143000" y="2318344"/>
            <a:ext cx="7086600" cy="3810000"/>
          </a:xfrm>
        </p:spPr>
        <p:txBody>
          <a:bodyPr/>
          <a:lstStyle/>
          <a:p>
            <a:r>
              <a:rPr lang="en-US" dirty="0"/>
              <a:t>Carry a high deductible to keep premiums low—hopefully you won’t ever need the insurance</a:t>
            </a:r>
          </a:p>
          <a:p>
            <a:r>
              <a:rPr lang="en-US" dirty="0"/>
              <a:t>Don’t over-insure old cars—you won’t get enough money for a brand new car</a:t>
            </a:r>
          </a:p>
          <a:p>
            <a:r>
              <a:rPr lang="en-US" dirty="0"/>
              <a:t>Keep careful records so replacement isn’t an issue</a:t>
            </a:r>
          </a:p>
          <a:p>
            <a:endParaRPr lang="en-US" dirty="0"/>
          </a:p>
        </p:txBody>
      </p:sp>
      <p:pic>
        <p:nvPicPr>
          <p:cNvPr id="48140" name="Picture 12" descr="C:\Documents and Settings\jpluta\Local Settings\Temporary Internet Files\Content.IE5\BKZLQMS9\MCj04419000000[1].wmf"/>
          <p:cNvPicPr>
            <a:picLocks noChangeAspect="1" noChangeArrowheads="1"/>
          </p:cNvPicPr>
          <p:nvPr/>
        </p:nvPicPr>
        <p:blipFill>
          <a:blip r:embed="rId2"/>
          <a:srcRect/>
          <a:stretch>
            <a:fillRect/>
          </a:stretch>
        </p:blipFill>
        <p:spPr bwMode="auto">
          <a:xfrm>
            <a:off x="5818188" y="457200"/>
            <a:ext cx="2271712" cy="1676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lide(fromBottom)">
                                      <p:cBhvr>
                                        <p:cTn id="11" dur="500"/>
                                        <p:tgtEl>
                                          <p:spTgt spid="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slide(fromBottom)">
                                      <p:cBhvr>
                                        <p:cTn id="16" dur="5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slide(fromBottom)">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2997"/>
            <a:ext cx="8229600" cy="1143000"/>
          </a:xfrm>
        </p:spPr>
        <p:txBody>
          <a:bodyPr/>
          <a:lstStyle/>
          <a:p>
            <a:pPr>
              <a:defRPr/>
            </a:pPr>
            <a:r>
              <a:rPr lang="en-US" dirty="0" smtClean="0"/>
              <a:t>Insurance Vocabulary</a:t>
            </a:r>
            <a:endParaRPr lang="en-US" dirty="0"/>
          </a:p>
        </p:txBody>
      </p:sp>
      <p:sp>
        <p:nvSpPr>
          <p:cNvPr id="40963" name="Content Placeholder 2"/>
          <p:cNvSpPr>
            <a:spLocks noGrp="1"/>
          </p:cNvSpPr>
          <p:nvPr>
            <p:ph sz="quarter" idx="1"/>
          </p:nvPr>
        </p:nvSpPr>
        <p:spPr>
          <a:xfrm>
            <a:off x="457200" y="2037703"/>
            <a:ext cx="8229600" cy="4525963"/>
          </a:xfrm>
        </p:spPr>
        <p:txBody>
          <a:bodyPr>
            <a:normAutofit/>
          </a:bodyPr>
          <a:lstStyle/>
          <a:p>
            <a:r>
              <a:rPr lang="en-US" sz="2500" dirty="0"/>
              <a:t>Complete the crossword puzzle </a:t>
            </a:r>
            <a:r>
              <a:rPr lang="en-US" sz="2500" dirty="0" smtClean="0"/>
              <a:t>using the </a:t>
            </a:r>
            <a:r>
              <a:rPr lang="en-US" sz="2500" dirty="0"/>
              <a:t>following words:</a:t>
            </a:r>
          </a:p>
        </p:txBody>
      </p:sp>
      <p:graphicFrame>
        <p:nvGraphicFramePr>
          <p:cNvPr id="4" name="Table 3"/>
          <p:cNvGraphicFramePr>
            <a:graphicFrameLocks noGrp="1"/>
          </p:cNvGraphicFramePr>
          <p:nvPr/>
        </p:nvGraphicFramePr>
        <p:xfrm>
          <a:off x="1334842" y="2876438"/>
          <a:ext cx="6767636" cy="3085873"/>
        </p:xfrm>
        <a:graphic>
          <a:graphicData uri="http://schemas.openxmlformats.org/drawingml/2006/table">
            <a:tbl>
              <a:tblPr firstRow="1" bandRow="1">
                <a:tableStyleId>{69CF1AB2-1976-4502-BF36-3FF5EA218861}</a:tableStyleId>
              </a:tblPr>
              <a:tblGrid>
                <a:gridCol w="1691909"/>
                <a:gridCol w="1691909"/>
                <a:gridCol w="1691909"/>
                <a:gridCol w="1691909"/>
              </a:tblGrid>
              <a:tr h="440839">
                <a:tc>
                  <a:txBody>
                    <a:bodyPr/>
                    <a:lstStyle/>
                    <a:p>
                      <a:pPr algn="ctr"/>
                      <a:r>
                        <a:rPr lang="en-US" b="0" dirty="0" smtClean="0"/>
                        <a:t>Actuary</a:t>
                      </a:r>
                      <a:endParaRPr lang="en-US" b="0" dirty="0"/>
                    </a:p>
                  </a:txBody>
                  <a:tcPr/>
                </a:tc>
                <a:tc>
                  <a:txBody>
                    <a:bodyPr/>
                    <a:lstStyle/>
                    <a:p>
                      <a:pPr algn="ctr"/>
                      <a:r>
                        <a:rPr lang="en-US" b="0" dirty="0" smtClean="0"/>
                        <a:t>Adjuster</a:t>
                      </a:r>
                      <a:endParaRPr lang="en-US" b="0" dirty="0"/>
                    </a:p>
                  </a:txBody>
                  <a:tcPr/>
                </a:tc>
                <a:tc>
                  <a:txBody>
                    <a:bodyPr/>
                    <a:lstStyle/>
                    <a:p>
                      <a:pPr algn="ctr"/>
                      <a:r>
                        <a:rPr lang="en-US" b="0" dirty="0" smtClean="0"/>
                        <a:t>Agent</a:t>
                      </a:r>
                      <a:endParaRPr lang="en-US" b="0" dirty="0"/>
                    </a:p>
                  </a:txBody>
                  <a:tcPr/>
                </a:tc>
                <a:tc>
                  <a:txBody>
                    <a:bodyPr/>
                    <a:lstStyle/>
                    <a:p>
                      <a:pPr algn="ctr"/>
                      <a:r>
                        <a:rPr lang="en-US" b="0" dirty="0" smtClean="0"/>
                        <a:t>Annuity</a:t>
                      </a:r>
                      <a:endParaRPr lang="en-US" b="0" dirty="0"/>
                    </a:p>
                  </a:txBody>
                  <a:tcPr/>
                </a:tc>
              </a:tr>
              <a:tr h="440839">
                <a:tc>
                  <a:txBody>
                    <a:bodyPr/>
                    <a:lstStyle/>
                    <a:p>
                      <a:pPr algn="ctr"/>
                      <a:r>
                        <a:rPr lang="en-US" dirty="0" smtClean="0"/>
                        <a:t>Arson</a:t>
                      </a:r>
                      <a:endParaRPr lang="en-US" dirty="0"/>
                    </a:p>
                  </a:txBody>
                  <a:tcPr/>
                </a:tc>
                <a:tc>
                  <a:txBody>
                    <a:bodyPr/>
                    <a:lstStyle/>
                    <a:p>
                      <a:pPr algn="ctr"/>
                      <a:r>
                        <a:rPr lang="en-US" dirty="0" smtClean="0"/>
                        <a:t>Burglary</a:t>
                      </a:r>
                      <a:endParaRPr lang="en-US" dirty="0"/>
                    </a:p>
                  </a:txBody>
                  <a:tcPr/>
                </a:tc>
                <a:tc>
                  <a:txBody>
                    <a:bodyPr/>
                    <a:lstStyle/>
                    <a:p>
                      <a:pPr algn="ctr"/>
                      <a:r>
                        <a:rPr lang="en-US" dirty="0" smtClean="0"/>
                        <a:t>Carrier</a:t>
                      </a:r>
                      <a:endParaRPr lang="en-US" dirty="0"/>
                    </a:p>
                  </a:txBody>
                  <a:tcPr/>
                </a:tc>
                <a:tc>
                  <a:txBody>
                    <a:bodyPr/>
                    <a:lstStyle/>
                    <a:p>
                      <a:pPr algn="ctr"/>
                      <a:r>
                        <a:rPr lang="en-US" dirty="0" smtClean="0"/>
                        <a:t>Catastrophe</a:t>
                      </a:r>
                      <a:endParaRPr lang="en-US" dirty="0"/>
                    </a:p>
                  </a:txBody>
                  <a:tcPr/>
                </a:tc>
              </a:tr>
              <a:tr h="440839">
                <a:tc>
                  <a:txBody>
                    <a:bodyPr/>
                    <a:lstStyle/>
                    <a:p>
                      <a:pPr algn="ctr"/>
                      <a:r>
                        <a:rPr lang="en-US" dirty="0" smtClean="0"/>
                        <a:t>Claim</a:t>
                      </a:r>
                      <a:endParaRPr lang="en-US" dirty="0"/>
                    </a:p>
                  </a:txBody>
                  <a:tcPr/>
                </a:tc>
                <a:tc>
                  <a:txBody>
                    <a:bodyPr/>
                    <a:lstStyle/>
                    <a:p>
                      <a:pPr algn="ctr"/>
                      <a:r>
                        <a:rPr lang="en-US" dirty="0" smtClean="0"/>
                        <a:t>Conditions</a:t>
                      </a:r>
                      <a:endParaRPr lang="en-US" dirty="0"/>
                    </a:p>
                  </a:txBody>
                  <a:tcPr/>
                </a:tc>
                <a:tc>
                  <a:txBody>
                    <a:bodyPr/>
                    <a:lstStyle/>
                    <a:p>
                      <a:pPr algn="ctr"/>
                      <a:r>
                        <a:rPr lang="en-US" dirty="0" smtClean="0"/>
                        <a:t>Coverage</a:t>
                      </a:r>
                      <a:endParaRPr lang="en-US" dirty="0"/>
                    </a:p>
                  </a:txBody>
                  <a:tcPr/>
                </a:tc>
                <a:tc>
                  <a:txBody>
                    <a:bodyPr/>
                    <a:lstStyle/>
                    <a:p>
                      <a:pPr algn="ctr"/>
                      <a:r>
                        <a:rPr lang="en-US" dirty="0" smtClean="0"/>
                        <a:t>Deductible</a:t>
                      </a:r>
                      <a:endParaRPr lang="en-US" dirty="0"/>
                    </a:p>
                  </a:txBody>
                  <a:tcPr/>
                </a:tc>
              </a:tr>
              <a:tr h="440839">
                <a:tc>
                  <a:txBody>
                    <a:bodyPr/>
                    <a:lstStyle/>
                    <a:p>
                      <a:pPr algn="ctr"/>
                      <a:r>
                        <a:rPr lang="en-US" dirty="0" smtClean="0"/>
                        <a:t>Depreciation</a:t>
                      </a:r>
                      <a:endParaRPr lang="en-US" dirty="0"/>
                    </a:p>
                  </a:txBody>
                  <a:tcPr/>
                </a:tc>
                <a:tc>
                  <a:txBody>
                    <a:bodyPr/>
                    <a:lstStyle/>
                    <a:p>
                      <a:pPr algn="ctr"/>
                      <a:r>
                        <a:rPr lang="en-US" dirty="0" smtClean="0"/>
                        <a:t>Exclusion</a:t>
                      </a:r>
                      <a:endParaRPr lang="en-US" dirty="0"/>
                    </a:p>
                  </a:txBody>
                  <a:tcPr/>
                </a:tc>
                <a:tc>
                  <a:txBody>
                    <a:bodyPr/>
                    <a:lstStyle/>
                    <a:p>
                      <a:pPr algn="ctr"/>
                      <a:r>
                        <a:rPr lang="en-US" dirty="0" smtClean="0"/>
                        <a:t>Fraud</a:t>
                      </a:r>
                      <a:endParaRPr lang="en-US" dirty="0"/>
                    </a:p>
                  </a:txBody>
                  <a:tcPr/>
                </a:tc>
                <a:tc>
                  <a:txBody>
                    <a:bodyPr/>
                    <a:lstStyle/>
                    <a:p>
                      <a:pPr algn="ctr"/>
                      <a:r>
                        <a:rPr lang="en-US" dirty="0" smtClean="0"/>
                        <a:t>Hurricane</a:t>
                      </a:r>
                      <a:endParaRPr lang="en-US" dirty="0"/>
                    </a:p>
                  </a:txBody>
                  <a:tcPr/>
                </a:tc>
              </a:tr>
              <a:tr h="440839">
                <a:tc>
                  <a:txBody>
                    <a:bodyPr/>
                    <a:lstStyle/>
                    <a:p>
                      <a:pPr algn="ctr"/>
                      <a:r>
                        <a:rPr lang="en-US" dirty="0" smtClean="0"/>
                        <a:t>Insured</a:t>
                      </a:r>
                      <a:endParaRPr lang="en-US" dirty="0"/>
                    </a:p>
                  </a:txBody>
                  <a:tcPr/>
                </a:tc>
                <a:tc>
                  <a:txBody>
                    <a:bodyPr/>
                    <a:lstStyle/>
                    <a:p>
                      <a:pPr algn="ctr"/>
                      <a:r>
                        <a:rPr lang="en-US" dirty="0" smtClean="0"/>
                        <a:t>Limit</a:t>
                      </a:r>
                      <a:endParaRPr lang="en-US" dirty="0"/>
                    </a:p>
                  </a:txBody>
                  <a:tcPr/>
                </a:tc>
                <a:tc>
                  <a:txBody>
                    <a:bodyPr/>
                    <a:lstStyle/>
                    <a:p>
                      <a:pPr algn="ctr"/>
                      <a:r>
                        <a:rPr lang="en-US" dirty="0" smtClean="0"/>
                        <a:t>Loss</a:t>
                      </a:r>
                      <a:endParaRPr lang="en-US" dirty="0"/>
                    </a:p>
                  </a:txBody>
                  <a:tcPr/>
                </a:tc>
                <a:tc>
                  <a:txBody>
                    <a:bodyPr/>
                    <a:lstStyle/>
                    <a:p>
                      <a:pPr algn="ctr"/>
                      <a:r>
                        <a:rPr lang="en-US" dirty="0" smtClean="0"/>
                        <a:t>Maturity</a:t>
                      </a:r>
                      <a:endParaRPr lang="en-US" dirty="0"/>
                    </a:p>
                  </a:txBody>
                  <a:tcPr/>
                </a:tc>
              </a:tr>
              <a:tr h="440839">
                <a:tc>
                  <a:txBody>
                    <a:bodyPr/>
                    <a:lstStyle/>
                    <a:p>
                      <a:pPr algn="ctr"/>
                      <a:r>
                        <a:rPr lang="en-US" dirty="0" smtClean="0"/>
                        <a:t>Peril</a:t>
                      </a:r>
                      <a:endParaRPr lang="en-US" dirty="0"/>
                    </a:p>
                  </a:txBody>
                  <a:tcPr/>
                </a:tc>
                <a:tc>
                  <a:txBody>
                    <a:bodyPr/>
                    <a:lstStyle/>
                    <a:p>
                      <a:pPr algn="ctr"/>
                      <a:r>
                        <a:rPr lang="en-US" dirty="0" smtClean="0"/>
                        <a:t>Policy</a:t>
                      </a:r>
                      <a:endParaRPr lang="en-US" dirty="0"/>
                    </a:p>
                  </a:txBody>
                  <a:tcPr/>
                </a:tc>
                <a:tc>
                  <a:txBody>
                    <a:bodyPr/>
                    <a:lstStyle/>
                    <a:p>
                      <a:pPr algn="ctr"/>
                      <a:r>
                        <a:rPr lang="en-US" dirty="0" smtClean="0"/>
                        <a:t>Policyholder</a:t>
                      </a:r>
                      <a:endParaRPr lang="en-US" dirty="0"/>
                    </a:p>
                  </a:txBody>
                  <a:tcPr/>
                </a:tc>
                <a:tc>
                  <a:txBody>
                    <a:bodyPr/>
                    <a:lstStyle/>
                    <a:p>
                      <a:pPr algn="ctr"/>
                      <a:r>
                        <a:rPr lang="en-US" dirty="0" smtClean="0"/>
                        <a:t>Premium</a:t>
                      </a:r>
                      <a:endParaRPr lang="en-US" dirty="0"/>
                    </a:p>
                  </a:txBody>
                  <a:tcPr/>
                </a:tc>
              </a:tr>
              <a:tr h="440839">
                <a:tc>
                  <a:txBody>
                    <a:bodyPr/>
                    <a:lstStyle/>
                    <a:p>
                      <a:pPr algn="ctr"/>
                      <a:r>
                        <a:rPr lang="en-US" dirty="0" smtClean="0"/>
                        <a:t>Rate</a:t>
                      </a:r>
                      <a:endParaRPr lang="en-US" dirty="0"/>
                    </a:p>
                  </a:txBody>
                  <a:tcPr/>
                </a:tc>
                <a:tc>
                  <a:txBody>
                    <a:bodyPr/>
                    <a:lstStyle/>
                    <a:p>
                      <a:pPr algn="ctr"/>
                      <a:r>
                        <a:rPr lang="en-US" dirty="0" smtClean="0"/>
                        <a:t>Schedule</a:t>
                      </a:r>
                      <a:endParaRPr lang="en-US" dirty="0"/>
                    </a:p>
                  </a:txBody>
                  <a:tcPr/>
                </a:tc>
                <a:tc>
                  <a:txBody>
                    <a:bodyPr/>
                    <a:lstStyle/>
                    <a:p>
                      <a:pPr algn="ctr"/>
                      <a:r>
                        <a:rPr lang="en-US" dirty="0" smtClean="0"/>
                        <a:t>Term</a:t>
                      </a:r>
                      <a:endParaRPr lang="en-US" dirty="0"/>
                    </a:p>
                  </a:txBody>
                  <a:tcPr/>
                </a:tc>
                <a:tc>
                  <a:txBody>
                    <a:bodyPr/>
                    <a:lstStyle/>
                    <a:p>
                      <a:pPr algn="ctr"/>
                      <a:r>
                        <a:rPr lang="en-US" dirty="0" smtClean="0"/>
                        <a:t>Write</a:t>
                      </a:r>
                      <a:endParaRPr lang="en-US" dirty="0"/>
                    </a:p>
                  </a:txBody>
                  <a:tcPr/>
                </a:tc>
              </a:tr>
            </a:tbl>
          </a:graphicData>
        </a:graphic>
      </p:graphicFrame>
      <p:grpSp>
        <p:nvGrpSpPr>
          <p:cNvPr id="3" name="Group 7"/>
          <p:cNvGrpSpPr>
            <a:grpSpLocks/>
          </p:cNvGrpSpPr>
          <p:nvPr/>
        </p:nvGrpSpPr>
        <p:grpSpPr bwMode="auto">
          <a:xfrm>
            <a:off x="7102503" y="811618"/>
            <a:ext cx="1601518" cy="1375509"/>
            <a:chOff x="1824" y="633"/>
            <a:chExt cx="2834" cy="2849"/>
          </a:xfrm>
        </p:grpSpPr>
        <p:sp>
          <p:nvSpPr>
            <p:cNvPr id="41007" name="Puzzle3"/>
            <p:cNvSpPr>
              <a:spLocks noEditPoints="1" noChangeArrowheads="1"/>
            </p:cNvSpPr>
            <p:nvPr/>
          </p:nvSpPr>
          <p:spPr bwMode="auto">
            <a:xfrm>
              <a:off x="3204" y="633"/>
              <a:ext cx="1114" cy="15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prstTxWarp prst="textNoShape">
                <a:avLst/>
              </a:prstTxWarp>
            </a:bodyPr>
            <a:lstStyle/>
            <a:p>
              <a:endParaRPr lang="en-US"/>
            </a:p>
          </p:txBody>
        </p:sp>
        <p:sp>
          <p:nvSpPr>
            <p:cNvPr id="41008" name="Puzzle2"/>
            <p:cNvSpPr>
              <a:spLocks noEditPoints="1" noChangeArrowheads="1"/>
            </p:cNvSpPr>
            <p:nvPr/>
          </p:nvSpPr>
          <p:spPr bwMode="auto">
            <a:xfrm>
              <a:off x="2880" y="1736"/>
              <a:ext cx="1778" cy="137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prstTxWarp prst="textNoShape">
                <a:avLst/>
              </a:prstTxWarp>
            </a:bodyPr>
            <a:lstStyle/>
            <a:p>
              <a:endParaRPr lang="en-US"/>
            </a:p>
          </p:txBody>
        </p:sp>
        <p:sp>
          <p:nvSpPr>
            <p:cNvPr id="41009" name="Puzzle4"/>
            <p:cNvSpPr>
              <a:spLocks noEditPoints="1" noChangeArrowheads="1"/>
            </p:cNvSpPr>
            <p:nvPr/>
          </p:nvSpPr>
          <p:spPr bwMode="auto">
            <a:xfrm>
              <a:off x="2192" y="1719"/>
              <a:ext cx="1072" cy="176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prstTxWarp prst="textNoShape">
                <a:avLst/>
              </a:prstTxWarp>
            </a:bodyPr>
            <a:lstStyle/>
            <a:p>
              <a:endParaRPr lang="en-US"/>
            </a:p>
          </p:txBody>
        </p:sp>
        <p:sp>
          <p:nvSpPr>
            <p:cNvPr id="41010" name="Puzzle1"/>
            <p:cNvSpPr>
              <a:spLocks noEditPoints="1" noChangeArrowheads="1"/>
            </p:cNvSpPr>
            <p:nvPr/>
          </p:nvSpPr>
          <p:spPr bwMode="auto">
            <a:xfrm>
              <a:off x="1824" y="1091"/>
              <a:ext cx="1800" cy="10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prstTxWarp prst="textNoShape">
                <a:avLst/>
              </a:prstTxWarp>
            </a:bodyPr>
            <a:lstStyle/>
            <a:p>
              <a:endParaRPr lang="en-US"/>
            </a:p>
          </p:txBody>
        </p:sp>
      </p:gr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Banking &amp; Savings Accounts</a:t>
            </a:r>
            <a:endParaRPr lang="en-US" dirty="0"/>
          </a:p>
        </p:txBody>
      </p:sp>
      <p:sp>
        <p:nvSpPr>
          <p:cNvPr id="3" name="Text Placeholder 2"/>
          <p:cNvSpPr>
            <a:spLocks noGrp="1"/>
          </p:cNvSpPr>
          <p:nvPr>
            <p:ph type="body" idx="1"/>
          </p:nvPr>
        </p:nvSpPr>
        <p:spPr>
          <a:xfrm>
            <a:off x="685800" y="4959350"/>
            <a:ext cx="7924800" cy="457200"/>
          </a:xfrm>
        </p:spPr>
        <p:txBody>
          <a:bodyPr>
            <a:normAutofit/>
          </a:bodyPr>
          <a:lstStyle/>
          <a:p>
            <a:pPr eaLnBrk="1" hangingPunct="1"/>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57400"/>
            <a:ext cx="8229600" cy="2514600"/>
          </a:xfrm>
        </p:spPr>
        <p:txBody>
          <a:bodyPr/>
          <a:lstStyle/>
          <a:p>
            <a:pPr>
              <a:defRPr/>
            </a:pPr>
            <a:r>
              <a:rPr lang="en-US" dirty="0" smtClean="0"/>
              <a:t>There are five different types of accounts that are available at most banks.</a:t>
            </a:r>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0660"/>
            <a:ext cx="8229600" cy="1143000"/>
          </a:xfrm>
        </p:spPr>
        <p:txBody>
          <a:bodyPr/>
          <a:lstStyle/>
          <a:p>
            <a:pPr>
              <a:defRPr/>
            </a:pPr>
            <a:r>
              <a:rPr lang="en-US" dirty="0" smtClean="0"/>
              <a:t>Checking Account</a:t>
            </a:r>
            <a:endParaRPr lang="en-US" dirty="0"/>
          </a:p>
        </p:txBody>
      </p:sp>
      <p:sp>
        <p:nvSpPr>
          <p:cNvPr id="3" name="Content Placeholder 2"/>
          <p:cNvSpPr>
            <a:spLocks noGrp="1"/>
          </p:cNvSpPr>
          <p:nvPr>
            <p:ph sz="quarter" idx="1"/>
          </p:nvPr>
        </p:nvSpPr>
        <p:spPr>
          <a:xfrm>
            <a:off x="457200" y="2513660"/>
            <a:ext cx="8229600" cy="2529439"/>
          </a:xfrm>
        </p:spPr>
        <p:txBody>
          <a:bodyPr/>
          <a:lstStyle/>
          <a:p>
            <a:r>
              <a:rPr lang="en-US" dirty="0"/>
              <a:t>Uses a check as the primary manner of withdrawing money</a:t>
            </a:r>
          </a:p>
          <a:p>
            <a:r>
              <a:rPr lang="en-US" dirty="0"/>
              <a:t>Can also use a check to make purchases</a:t>
            </a:r>
          </a:p>
          <a:p>
            <a:r>
              <a:rPr lang="en-US" dirty="0"/>
              <a:t>Most have ATM/Debit cards attached to them</a:t>
            </a: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95562"/>
            <a:ext cx="8229600" cy="1143000"/>
          </a:xfrm>
        </p:spPr>
        <p:txBody>
          <a:bodyPr/>
          <a:lstStyle/>
          <a:p>
            <a:pPr>
              <a:defRPr/>
            </a:pPr>
            <a:r>
              <a:rPr lang="en-US" dirty="0" smtClean="0"/>
              <a:t>Writing a Check</a:t>
            </a:r>
            <a:endParaRPr lang="en-US" dirty="0"/>
          </a:p>
        </p:txBody>
      </p:sp>
      <p:sp>
        <p:nvSpPr>
          <p:cNvPr id="45059" name="Content Placeholder 7"/>
          <p:cNvSpPr>
            <a:spLocks noGrp="1"/>
          </p:cNvSpPr>
          <p:nvPr>
            <p:ph sz="quarter" idx="1"/>
          </p:nvPr>
        </p:nvSpPr>
        <p:spPr>
          <a:xfrm>
            <a:off x="457200" y="1886596"/>
            <a:ext cx="4059238" cy="4495800"/>
          </a:xfrm>
        </p:spPr>
        <p:txBody>
          <a:bodyPr>
            <a:normAutofit/>
          </a:bodyPr>
          <a:lstStyle/>
          <a:p>
            <a:pPr marL="514350" indent="-514350">
              <a:buFont typeface="Constantia" pitchFamily="1" charset="0"/>
              <a:buAutoNum type="arabicPeriod"/>
            </a:pPr>
            <a:r>
              <a:rPr lang="en-US" sz="2000" dirty="0"/>
              <a:t>Date</a:t>
            </a:r>
          </a:p>
          <a:p>
            <a:pPr marL="514350" indent="-514350">
              <a:buFont typeface="Constantia" pitchFamily="1" charset="0"/>
              <a:buAutoNum type="arabicPeriod"/>
            </a:pPr>
            <a:r>
              <a:rPr lang="en-US" sz="2000" dirty="0"/>
              <a:t>Who you’re paying</a:t>
            </a:r>
          </a:p>
          <a:p>
            <a:pPr marL="514350" indent="-514350">
              <a:buFont typeface="Constantia" pitchFamily="1" charset="0"/>
              <a:buAutoNum type="arabicPeriod"/>
            </a:pPr>
            <a:r>
              <a:rPr lang="en-US" sz="2000" dirty="0"/>
              <a:t>Dollar amount in numbers</a:t>
            </a:r>
          </a:p>
          <a:p>
            <a:pPr marL="514350" indent="-514350">
              <a:buFont typeface="Constantia" pitchFamily="1" charset="0"/>
              <a:buAutoNum type="arabicPeriod"/>
            </a:pPr>
            <a:r>
              <a:rPr lang="en-US" sz="2000" dirty="0"/>
              <a:t>Dollar amount in words</a:t>
            </a:r>
          </a:p>
          <a:p>
            <a:pPr marL="514350" indent="-514350">
              <a:buFont typeface="Constantia" pitchFamily="1" charset="0"/>
              <a:buAutoNum type="arabicPeriod"/>
            </a:pPr>
            <a:r>
              <a:rPr lang="en-US" sz="2000" dirty="0"/>
              <a:t>Optional memo</a:t>
            </a:r>
          </a:p>
          <a:p>
            <a:pPr marL="514350" indent="-514350">
              <a:buFont typeface="Constantia" pitchFamily="1" charset="0"/>
              <a:buAutoNum type="arabicPeriod"/>
            </a:pPr>
            <a:r>
              <a:rPr lang="en-US" sz="2000" dirty="0"/>
              <a:t>Signature</a:t>
            </a:r>
          </a:p>
          <a:p>
            <a:pPr marL="514350" indent="-514350">
              <a:buFont typeface="Constantia" pitchFamily="1" charset="0"/>
              <a:buAutoNum type="arabicPeriod"/>
            </a:pPr>
            <a:r>
              <a:rPr lang="en-US" sz="2000" dirty="0"/>
              <a:t>Name/Address/Phone</a:t>
            </a:r>
          </a:p>
          <a:p>
            <a:pPr marL="514350" indent="-514350">
              <a:buFont typeface="Constantia" pitchFamily="1" charset="0"/>
              <a:buAutoNum type="arabicPeriod"/>
            </a:pPr>
            <a:r>
              <a:rPr lang="en-US" sz="2000" dirty="0"/>
              <a:t>Check Number</a:t>
            </a:r>
          </a:p>
          <a:p>
            <a:pPr marL="514350" indent="-514350">
              <a:buFont typeface="Constantia" pitchFamily="1" charset="0"/>
              <a:buAutoNum type="arabicPeriod"/>
            </a:pPr>
            <a:r>
              <a:rPr lang="en-US" sz="2000" dirty="0"/>
              <a:t>Codes for the </a:t>
            </a:r>
            <a:r>
              <a:rPr lang="en-US" sz="2000" dirty="0" smtClean="0"/>
              <a:t>bank</a:t>
            </a:r>
          </a:p>
          <a:p>
            <a:pPr marL="514350" indent="-514350">
              <a:buFont typeface="Constantia" pitchFamily="1" charset="0"/>
              <a:buAutoNum type="arabicPeriod" startAt="10"/>
            </a:pPr>
            <a:r>
              <a:rPr lang="en-US" sz="2000" dirty="0" smtClean="0">
                <a:solidFill>
                  <a:srgbClr val="000000"/>
                </a:solidFill>
              </a:rPr>
              <a:t>Codes for the branch</a:t>
            </a:r>
          </a:p>
          <a:p>
            <a:pPr marL="514350" indent="-514350">
              <a:buFont typeface="Constantia" pitchFamily="1" charset="0"/>
              <a:buAutoNum type="arabicPeriod" startAt="10"/>
            </a:pPr>
            <a:r>
              <a:rPr lang="en-US" sz="2000" dirty="0" smtClean="0">
                <a:solidFill>
                  <a:srgbClr val="000000"/>
                </a:solidFill>
              </a:rPr>
              <a:t>Routing number</a:t>
            </a:r>
          </a:p>
          <a:p>
            <a:pPr marL="514350" indent="-514350">
              <a:buNone/>
            </a:pPr>
            <a:endParaRPr lang="en-US" sz="2000" dirty="0" smtClean="0"/>
          </a:p>
        </p:txBody>
      </p:sp>
      <p:pic>
        <p:nvPicPr>
          <p:cNvPr id="45061" name="Picture 11" descr="Check.jpg"/>
          <p:cNvPicPr>
            <a:picLocks noChangeAspect="1"/>
          </p:cNvPicPr>
          <p:nvPr/>
        </p:nvPicPr>
        <p:blipFill>
          <a:blip r:embed="rId2"/>
          <a:srcRect/>
          <a:stretch>
            <a:fillRect/>
          </a:stretch>
        </p:blipFill>
        <p:spPr bwMode="auto">
          <a:xfrm>
            <a:off x="4419600" y="2129283"/>
            <a:ext cx="4267200" cy="3705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381770"/>
            <a:ext cx="8229600" cy="1143000"/>
          </a:xfrm>
        </p:spPr>
        <p:txBody>
          <a:bodyPr/>
          <a:lstStyle/>
          <a:p>
            <a:pPr>
              <a:defRPr/>
            </a:pPr>
            <a:r>
              <a:rPr lang="en-US" dirty="0" smtClean="0"/>
              <a:t>Savings Account</a:t>
            </a:r>
            <a:endParaRPr lang="en-US" dirty="0"/>
          </a:p>
        </p:txBody>
      </p:sp>
      <p:sp>
        <p:nvSpPr>
          <p:cNvPr id="6" name="Content Placeholder 5"/>
          <p:cNvSpPr>
            <a:spLocks noGrp="1"/>
          </p:cNvSpPr>
          <p:nvPr>
            <p:ph sz="quarter" idx="1"/>
          </p:nvPr>
        </p:nvSpPr>
        <p:spPr>
          <a:xfrm>
            <a:off x="457200" y="2708404"/>
            <a:ext cx="6248400" cy="2916942"/>
          </a:xfrm>
        </p:spPr>
        <p:txBody>
          <a:bodyPr>
            <a:normAutofit/>
          </a:bodyPr>
          <a:lstStyle/>
          <a:p>
            <a:r>
              <a:rPr lang="en-US" sz="2500" dirty="0"/>
              <a:t>Keeping your money “in the bank”</a:t>
            </a:r>
          </a:p>
          <a:p>
            <a:r>
              <a:rPr lang="en-US" sz="2500" dirty="0"/>
              <a:t>Often limits the number of deposits and withdraws per month</a:t>
            </a:r>
          </a:p>
          <a:p>
            <a:r>
              <a:rPr lang="en-US" sz="2500" dirty="0"/>
              <a:t>Need to keep a minimum amount</a:t>
            </a:r>
          </a:p>
          <a:p>
            <a:r>
              <a:rPr lang="en-US" sz="2500" dirty="0"/>
              <a:t>Earns interest</a:t>
            </a:r>
          </a:p>
          <a:p>
            <a:r>
              <a:rPr lang="en-US" sz="2500" dirty="0"/>
              <a:t>Insured by the federal government</a:t>
            </a:r>
          </a:p>
        </p:txBody>
      </p:sp>
      <p:pic>
        <p:nvPicPr>
          <p:cNvPr id="52227" name="Picture 3" descr="C:\Documents and Settings\jpluta\Local Settings\Temporary Internet Files\Content.IE5\7H72GAT7\MCj04413150000[1].png"/>
          <p:cNvPicPr>
            <a:picLocks noChangeAspect="1" noChangeArrowheads="1"/>
          </p:cNvPicPr>
          <p:nvPr/>
        </p:nvPicPr>
        <p:blipFill>
          <a:blip r:embed="rId2"/>
          <a:srcRect/>
          <a:stretch>
            <a:fillRect/>
          </a:stretch>
        </p:blipFill>
        <p:spPr bwMode="auto">
          <a:xfrm>
            <a:off x="5943600" y="3297942"/>
            <a:ext cx="2743200" cy="2743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lide(fromBottom)">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52227"/>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slide(fromBottom)">
                                      <p:cBhvr>
                                        <p:cTn id="16" dur="500"/>
                                        <p:tgtEl>
                                          <p:spTgt spid="6">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slide(fromBottom)">
                                      <p:cBhvr>
                                        <p:cTn id="21" dur="500"/>
                                        <p:tgtEl>
                                          <p:spTgt spid="6">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slide(fromBottom)">
                                      <p:cBhvr>
                                        <p:cTn id="26" dur="500"/>
                                        <p:tgtEl>
                                          <p:spTgt spid="6">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slide(fromBottom)">
                                      <p:cBhvr>
                                        <p:cTn id="31"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143000"/>
          </a:xfrm>
        </p:spPr>
        <p:txBody>
          <a:bodyPr/>
          <a:lstStyle/>
          <a:p>
            <a:pPr>
              <a:defRPr/>
            </a:pPr>
            <a:r>
              <a:rPr lang="en-US" dirty="0" smtClean="0"/>
              <a:t>Money Market Account</a:t>
            </a:r>
            <a:endParaRPr lang="en-US" dirty="0"/>
          </a:p>
        </p:txBody>
      </p:sp>
      <p:pic>
        <p:nvPicPr>
          <p:cNvPr id="4" name="Picture 3" descr="making money.jpg"/>
          <p:cNvPicPr>
            <a:picLocks noChangeAspect="1"/>
          </p:cNvPicPr>
          <p:nvPr/>
        </p:nvPicPr>
        <p:blipFill>
          <a:blip r:embed="rId2"/>
          <a:srcRect/>
          <a:stretch>
            <a:fillRect/>
          </a:stretch>
        </p:blipFill>
        <p:spPr bwMode="auto">
          <a:xfrm>
            <a:off x="6126090" y="3894334"/>
            <a:ext cx="2657547" cy="1747994"/>
          </a:xfrm>
          <a:prstGeom prst="rect">
            <a:avLst/>
          </a:prstGeom>
          <a:noFill/>
          <a:ln w="9525">
            <a:noFill/>
            <a:miter lim="800000"/>
            <a:headEnd/>
            <a:tailEnd/>
          </a:ln>
        </p:spPr>
      </p:pic>
      <p:sp>
        <p:nvSpPr>
          <p:cNvPr id="41987" name="Content Placeholder 2"/>
          <p:cNvSpPr>
            <a:spLocks noGrp="1"/>
          </p:cNvSpPr>
          <p:nvPr>
            <p:ph sz="quarter" idx="1"/>
          </p:nvPr>
        </p:nvSpPr>
        <p:spPr>
          <a:xfrm>
            <a:off x="457200" y="2667000"/>
            <a:ext cx="6934200" cy="2514600"/>
          </a:xfrm>
        </p:spPr>
        <p:txBody>
          <a:bodyPr>
            <a:normAutofit/>
          </a:bodyPr>
          <a:lstStyle/>
          <a:p>
            <a:r>
              <a:rPr lang="en-US" sz="2500" dirty="0"/>
              <a:t>Money is deposited, just like in a savings account</a:t>
            </a:r>
          </a:p>
          <a:p>
            <a:r>
              <a:rPr lang="en-US" sz="2500" dirty="0"/>
              <a:t>Instead of just sitting in the bank, the money is invested</a:t>
            </a:r>
          </a:p>
          <a:p>
            <a:r>
              <a:rPr lang="en-US" sz="2500" dirty="0"/>
              <a:t>Also insured by the government</a:t>
            </a:r>
          </a:p>
          <a:p>
            <a:r>
              <a:rPr lang="en-US" sz="2500" dirty="0"/>
              <a:t>A very safe investment, </a:t>
            </a:r>
            <a:r>
              <a:rPr lang="en-US" sz="2500" dirty="0" smtClean="0"/>
              <a:t>but lower </a:t>
            </a:r>
            <a:r>
              <a:rPr lang="en-US" sz="2500" dirty="0"/>
              <a:t>returns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slide(fromBottom)">
                                      <p:cBhvr>
                                        <p:cTn id="7" dur="500"/>
                                        <p:tgtEl>
                                          <p:spTgt spid="419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slide(fromBottom)">
                                      <p:cBhvr>
                                        <p:cTn id="12" dur="500"/>
                                        <p:tgtEl>
                                          <p:spTgt spid="419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slide(fromBottom)">
                                      <p:cBhvr>
                                        <p:cTn id="17" dur="500"/>
                                        <p:tgtEl>
                                          <p:spTgt spid="419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41987">
                                            <p:txEl>
                                              <p:pRg st="3" end="3"/>
                                            </p:txEl>
                                          </p:spTgt>
                                        </p:tgtEl>
                                        <p:attrNameLst>
                                          <p:attrName>style.visibility</p:attrName>
                                        </p:attrNameLst>
                                      </p:cBhvr>
                                      <p:to>
                                        <p:strVal val="visible"/>
                                      </p:to>
                                    </p:set>
                                    <p:animEffect transition="in" filter="slide(fromBottom)">
                                      <p:cBhvr>
                                        <p:cTn id="22" dur="500"/>
                                        <p:tgtEl>
                                          <p:spTgt spid="4198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3858"/>
            <a:ext cx="8229600" cy="1143000"/>
          </a:xfrm>
        </p:spPr>
        <p:txBody>
          <a:bodyPr/>
          <a:lstStyle/>
          <a:p>
            <a:pPr>
              <a:defRPr/>
            </a:pPr>
            <a:r>
              <a:rPr lang="en-US" dirty="0" smtClean="0"/>
              <a:t>Time Deposits</a:t>
            </a:r>
            <a:endParaRPr lang="en-US" dirty="0"/>
          </a:p>
        </p:txBody>
      </p:sp>
      <p:sp>
        <p:nvSpPr>
          <p:cNvPr id="43011" name="Content Placeholder 2"/>
          <p:cNvSpPr>
            <a:spLocks noGrp="1"/>
          </p:cNvSpPr>
          <p:nvPr>
            <p:ph sz="quarter" idx="1"/>
          </p:nvPr>
        </p:nvSpPr>
        <p:spPr>
          <a:xfrm>
            <a:off x="457200" y="2093044"/>
            <a:ext cx="5867400" cy="3657599"/>
          </a:xfrm>
        </p:spPr>
        <p:txBody>
          <a:bodyPr>
            <a:normAutofit/>
          </a:bodyPr>
          <a:lstStyle/>
          <a:p>
            <a:r>
              <a:rPr lang="en-US" sz="2500" dirty="0"/>
              <a:t>Also known as Certificates of Deposit (CDs)</a:t>
            </a:r>
          </a:p>
          <a:p>
            <a:r>
              <a:rPr lang="en-US" sz="2500" dirty="0"/>
              <a:t>Money is held in an account for a fixed period of time</a:t>
            </a:r>
          </a:p>
          <a:p>
            <a:r>
              <a:rPr lang="en-US" sz="2500" dirty="0"/>
              <a:t>There’s an agreed upon rate of return prior to the deposit</a:t>
            </a:r>
          </a:p>
          <a:p>
            <a:r>
              <a:rPr lang="en-US" sz="2500" dirty="0"/>
              <a:t>Advanced notice must be given to withdraw the money</a:t>
            </a:r>
          </a:p>
        </p:txBody>
      </p:sp>
      <p:pic>
        <p:nvPicPr>
          <p:cNvPr id="4" name="Picture 3" descr="CDs.jpg"/>
          <p:cNvPicPr>
            <a:picLocks noChangeAspect="1"/>
          </p:cNvPicPr>
          <p:nvPr/>
        </p:nvPicPr>
        <p:blipFill>
          <a:blip r:embed="rId2"/>
          <a:srcRect/>
          <a:stretch>
            <a:fillRect/>
          </a:stretch>
        </p:blipFill>
        <p:spPr bwMode="auto">
          <a:xfrm>
            <a:off x="6324600" y="2919513"/>
            <a:ext cx="1992321" cy="248246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slide(fromBottom)">
                                      <p:cBhvr>
                                        <p:cTn id="7" dur="500"/>
                                        <p:tgtEl>
                                          <p:spTgt spid="430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slide(fromBottom)">
                                      <p:cBhvr>
                                        <p:cTn id="12" dur="500"/>
                                        <p:tgtEl>
                                          <p:spTgt spid="430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3011">
                                            <p:txEl>
                                              <p:pRg st="2" end="2"/>
                                            </p:txEl>
                                          </p:spTgt>
                                        </p:tgtEl>
                                        <p:attrNameLst>
                                          <p:attrName>style.visibility</p:attrName>
                                        </p:attrNameLst>
                                      </p:cBhvr>
                                      <p:to>
                                        <p:strVal val="visible"/>
                                      </p:to>
                                    </p:set>
                                    <p:animEffect transition="in" filter="slide(fromBottom)">
                                      <p:cBhvr>
                                        <p:cTn id="21" dur="500"/>
                                        <p:tgtEl>
                                          <p:spTgt spid="43011">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43011">
                                            <p:txEl>
                                              <p:pRg st="3" end="3"/>
                                            </p:txEl>
                                          </p:spTgt>
                                        </p:tgtEl>
                                        <p:attrNameLst>
                                          <p:attrName>style.visibility</p:attrName>
                                        </p:attrNameLst>
                                      </p:cBhvr>
                                      <p:to>
                                        <p:strVal val="visible"/>
                                      </p:to>
                                    </p:set>
                                    <p:animEffect transition="in" filter="slide(fromBottom)">
                                      <p:cBhvr>
                                        <p:cTn id="26" dur="500"/>
                                        <p:tgtEl>
                                          <p:spTgt spid="430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dirty="0" smtClean="0"/>
              <a:t>Introduction</a:t>
            </a:r>
            <a:endParaRPr lang="en-US" dirty="0"/>
          </a:p>
        </p:txBody>
      </p:sp>
      <p:sp>
        <p:nvSpPr>
          <p:cNvPr id="6" name="Text Placeholder 5"/>
          <p:cNvSpPr>
            <a:spLocks noGrp="1"/>
          </p:cNvSpPr>
          <p:nvPr>
            <p:ph type="body" idx="1"/>
          </p:nvPr>
        </p:nvSpPr>
        <p:spPr>
          <a:xfrm>
            <a:off x="685800" y="4959350"/>
            <a:ext cx="7924800" cy="457200"/>
          </a:xfrm>
        </p:spPr>
        <p:txBody>
          <a:bodyPr>
            <a:normAutofit/>
          </a:bodyPr>
          <a:lstStyle/>
          <a:p>
            <a:pPr eaLnBrk="1" hangingPunct="1"/>
            <a:endParaRPr 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69651" y="1202286"/>
            <a:ext cx="8229600" cy="1143000"/>
          </a:xfrm>
        </p:spPr>
        <p:txBody>
          <a:bodyPr/>
          <a:lstStyle/>
          <a:p>
            <a:pPr>
              <a:defRPr/>
            </a:pPr>
            <a:r>
              <a:rPr lang="en-US" dirty="0" smtClean="0"/>
              <a:t>No-Frills Bank Account</a:t>
            </a:r>
            <a:endParaRPr lang="en-US" dirty="0"/>
          </a:p>
        </p:txBody>
      </p:sp>
      <p:sp>
        <p:nvSpPr>
          <p:cNvPr id="5" name="Content Placeholder 4"/>
          <p:cNvSpPr>
            <a:spLocks noGrp="1"/>
          </p:cNvSpPr>
          <p:nvPr>
            <p:ph sz="quarter" idx="1"/>
          </p:nvPr>
        </p:nvSpPr>
        <p:spPr>
          <a:xfrm>
            <a:off x="469651" y="2133600"/>
            <a:ext cx="3886200" cy="3962400"/>
          </a:xfrm>
        </p:spPr>
        <p:txBody>
          <a:bodyPr>
            <a:normAutofit fontScale="92500" lnSpcReduction="20000"/>
          </a:bodyPr>
          <a:lstStyle/>
          <a:p>
            <a:r>
              <a:rPr lang="en-US" dirty="0"/>
              <a:t>An account with no bells or whistles</a:t>
            </a:r>
          </a:p>
          <a:p>
            <a:r>
              <a:rPr lang="en-US" dirty="0"/>
              <a:t>Will not require a lot of fees</a:t>
            </a:r>
          </a:p>
          <a:p>
            <a:r>
              <a:rPr lang="en-US" dirty="0"/>
              <a:t>In other words, it’s a cheap alternative (like shopping at </a:t>
            </a:r>
            <a:r>
              <a:rPr lang="en-US" dirty="0" err="1"/>
              <a:t>Aldi’s</a:t>
            </a:r>
            <a:r>
              <a:rPr lang="en-US" dirty="0"/>
              <a:t> instead of </a:t>
            </a:r>
            <a:r>
              <a:rPr lang="en-US" dirty="0" err="1"/>
              <a:t>Heinen’s</a:t>
            </a:r>
            <a:r>
              <a:rPr lang="en-US" dirty="0"/>
              <a:t>)</a:t>
            </a:r>
          </a:p>
        </p:txBody>
      </p:sp>
      <p:pic>
        <p:nvPicPr>
          <p:cNvPr id="6" name="Picture 5" descr="cheap.jpg"/>
          <p:cNvPicPr>
            <a:picLocks noChangeAspect="1"/>
          </p:cNvPicPr>
          <p:nvPr/>
        </p:nvPicPr>
        <p:blipFill>
          <a:blip r:embed="rId2"/>
          <a:srcRect/>
          <a:stretch>
            <a:fillRect/>
          </a:stretch>
        </p:blipFill>
        <p:spPr bwMode="auto">
          <a:xfrm>
            <a:off x="4743984" y="2345286"/>
            <a:ext cx="3086403" cy="3147606"/>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lide(fromBottom)">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slide(fromBottom)">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slide(fromBottom)">
                                      <p:cBhvr>
                                        <p:cTn id="21"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61975" y="1055688"/>
            <a:ext cx="8229600" cy="1143000"/>
          </a:xfrm>
        </p:spPr>
        <p:txBody>
          <a:bodyPr/>
          <a:lstStyle/>
          <a:p>
            <a:pPr>
              <a:defRPr/>
            </a:pPr>
            <a:r>
              <a:rPr lang="en-US" dirty="0" smtClean="0"/>
              <a:t>Deposit Slips	</a:t>
            </a:r>
            <a:endParaRPr lang="en-US" dirty="0"/>
          </a:p>
        </p:txBody>
      </p:sp>
      <p:pic>
        <p:nvPicPr>
          <p:cNvPr id="50179" name="Picture 2" descr="http://4.bp.blogspot.com/-z_Switq6CHQ/TpOXJDkXh9I/AAAAAAAAJiQ/PnSpvY73ZDg/s1600/deposit_slip_blank.gif"/>
          <p:cNvPicPr>
            <a:picLocks noChangeAspect="1" noChangeArrowheads="1"/>
          </p:cNvPicPr>
          <p:nvPr/>
        </p:nvPicPr>
        <p:blipFill>
          <a:blip r:embed="rId2"/>
          <a:srcRect/>
          <a:stretch>
            <a:fillRect/>
          </a:stretch>
        </p:blipFill>
        <p:spPr bwMode="auto">
          <a:xfrm>
            <a:off x="4463257" y="2251075"/>
            <a:ext cx="3852862" cy="1731410"/>
          </a:xfrm>
          <a:prstGeom prst="rect">
            <a:avLst/>
          </a:prstGeom>
          <a:noFill/>
          <a:ln w="9525">
            <a:noFill/>
            <a:miter lim="800000"/>
            <a:headEnd/>
            <a:tailEnd/>
          </a:ln>
        </p:spPr>
      </p:pic>
      <p:sp>
        <p:nvSpPr>
          <p:cNvPr id="4" name="TextBox 3"/>
          <p:cNvSpPr txBox="1"/>
          <p:nvPr/>
        </p:nvSpPr>
        <p:spPr>
          <a:xfrm>
            <a:off x="228600" y="2198688"/>
            <a:ext cx="8894763" cy="3970318"/>
          </a:xfrm>
          <a:prstGeom prst="rect">
            <a:avLst/>
          </a:prstGeom>
          <a:noFill/>
        </p:spPr>
        <p:txBody>
          <a:bodyPr>
            <a:spAutoFit/>
          </a:bodyPr>
          <a:lstStyle/>
          <a:p>
            <a:pPr marL="342900" indent="-342900">
              <a:buFontTx/>
              <a:buAutoNum type="arabicPeriod"/>
              <a:defRPr/>
            </a:pPr>
            <a:r>
              <a:rPr lang="en-US" b="1" dirty="0">
                <a:latin typeface="Arial" charset="0"/>
              </a:rPr>
              <a:t>Date</a:t>
            </a:r>
          </a:p>
          <a:p>
            <a:pPr marL="342900" indent="-342900">
              <a:buFontTx/>
              <a:buAutoNum type="arabicPeriod"/>
              <a:defRPr/>
            </a:pPr>
            <a:r>
              <a:rPr lang="en-US" b="1" dirty="0">
                <a:latin typeface="Arial" charset="0"/>
              </a:rPr>
              <a:t>Name on the Account </a:t>
            </a:r>
          </a:p>
          <a:p>
            <a:pPr marL="342900" indent="-342900">
              <a:buFontTx/>
              <a:buAutoNum type="arabicPeriod"/>
              <a:defRPr/>
            </a:pPr>
            <a:r>
              <a:rPr lang="en-US" b="1" dirty="0">
                <a:latin typeface="Arial" charset="0"/>
              </a:rPr>
              <a:t>Account Number</a:t>
            </a:r>
          </a:p>
          <a:p>
            <a:pPr marL="342900" indent="-342900">
              <a:buFontTx/>
              <a:buAutoNum type="arabicPeriod"/>
              <a:defRPr/>
            </a:pPr>
            <a:r>
              <a:rPr lang="en-US" b="1" dirty="0">
                <a:latin typeface="Arial" charset="0"/>
              </a:rPr>
              <a:t>Bank Information</a:t>
            </a:r>
          </a:p>
          <a:p>
            <a:pPr marL="342900" indent="-342900">
              <a:buFontTx/>
              <a:buAutoNum type="arabicPeriod"/>
              <a:defRPr/>
            </a:pPr>
            <a:r>
              <a:rPr lang="en-US" b="1" dirty="0">
                <a:latin typeface="Arial" charset="0"/>
              </a:rPr>
              <a:t>Cash you are putting  </a:t>
            </a:r>
          </a:p>
          <a:p>
            <a:pPr>
              <a:defRPr/>
            </a:pPr>
            <a:r>
              <a:rPr lang="en-US" b="1" dirty="0">
                <a:latin typeface="Arial" charset="0"/>
              </a:rPr>
              <a:t>      into the account</a:t>
            </a:r>
          </a:p>
          <a:p>
            <a:pPr>
              <a:defRPr/>
            </a:pPr>
            <a:r>
              <a:rPr lang="en-US" b="1" dirty="0">
                <a:latin typeface="Arial" charset="0"/>
              </a:rPr>
              <a:t>6.  Amount of money you </a:t>
            </a:r>
          </a:p>
          <a:p>
            <a:pPr>
              <a:defRPr/>
            </a:pPr>
            <a:r>
              <a:rPr lang="en-US" b="1" dirty="0">
                <a:latin typeface="Arial" charset="0"/>
              </a:rPr>
              <a:t>     are putting into the account via checks</a:t>
            </a:r>
          </a:p>
          <a:p>
            <a:pPr>
              <a:defRPr/>
            </a:pPr>
            <a:r>
              <a:rPr lang="en-US" b="1" dirty="0">
                <a:latin typeface="Arial" charset="0"/>
              </a:rPr>
              <a:t>7.  Subtotal: The total amount on the slip, of both money and checks</a:t>
            </a:r>
          </a:p>
          <a:p>
            <a:pPr>
              <a:defRPr/>
            </a:pPr>
            <a:r>
              <a:rPr lang="en-US" b="1" dirty="0">
                <a:latin typeface="Arial" charset="0"/>
              </a:rPr>
              <a:t>8.  Less Cash: If you want to keep money out of the subtotal. i.e. If you put </a:t>
            </a:r>
          </a:p>
          <a:p>
            <a:pPr>
              <a:defRPr/>
            </a:pPr>
            <a:r>
              <a:rPr lang="en-US" b="1" dirty="0">
                <a:latin typeface="Arial" charset="0"/>
              </a:rPr>
              <a:t>     $1,000 on the deposit slip but want $50.00 cash back you would only be       </a:t>
            </a:r>
          </a:p>
          <a:p>
            <a:pPr>
              <a:defRPr/>
            </a:pPr>
            <a:r>
              <a:rPr lang="en-US" b="1" dirty="0">
                <a:latin typeface="Arial" charset="0"/>
              </a:rPr>
              <a:t>     putting $950 in the account.</a:t>
            </a:r>
          </a:p>
          <a:p>
            <a:pPr>
              <a:defRPr/>
            </a:pPr>
            <a:r>
              <a:rPr lang="en-US" b="1" dirty="0">
                <a:latin typeface="Arial" charset="0"/>
              </a:rPr>
              <a:t>9. Total: The total amount you are putting into the account. Subtotal, minus   </a:t>
            </a:r>
          </a:p>
          <a:p>
            <a:pPr>
              <a:defRPr/>
            </a:pPr>
            <a:r>
              <a:rPr lang="en-US" b="1" dirty="0">
                <a:latin typeface="Arial" charset="0"/>
              </a:rPr>
              <a:t>     less cash. </a:t>
            </a:r>
          </a:p>
        </p:txBody>
      </p:sp>
      <p:sp>
        <p:nvSpPr>
          <p:cNvPr id="5" name="TextBox 4"/>
          <p:cNvSpPr txBox="1">
            <a:spLocks noChangeArrowheads="1"/>
          </p:cNvSpPr>
          <p:nvPr/>
        </p:nvSpPr>
        <p:spPr bwMode="auto">
          <a:xfrm>
            <a:off x="3886200" y="1143000"/>
            <a:ext cx="457200" cy="369888"/>
          </a:xfrm>
          <a:prstGeom prst="rect">
            <a:avLst/>
          </a:prstGeom>
          <a:noFill/>
          <a:ln w="9525">
            <a:noFill/>
            <a:miter lim="800000"/>
            <a:headEnd/>
            <a:tailEnd/>
          </a:ln>
        </p:spPr>
        <p:txBody>
          <a:bodyPr>
            <a:prstTxWarp prst="textNoShape">
              <a:avLst/>
            </a:prstTxWarp>
            <a:spAutoFit/>
          </a:bodyPr>
          <a:lstStyle/>
          <a:p>
            <a:r>
              <a:rPr lang="en-US" b="1">
                <a:solidFill>
                  <a:schemeClr val="bg1"/>
                </a:solidFill>
              </a:rPr>
              <a:t>1</a:t>
            </a:r>
          </a:p>
        </p:txBody>
      </p:sp>
      <p:sp>
        <p:nvSpPr>
          <p:cNvPr id="6" name="TextBox 5"/>
          <p:cNvSpPr txBox="1">
            <a:spLocks noChangeArrowheads="1"/>
          </p:cNvSpPr>
          <p:nvPr/>
        </p:nvSpPr>
        <p:spPr bwMode="auto">
          <a:xfrm>
            <a:off x="4953000" y="1512888"/>
            <a:ext cx="381000" cy="368300"/>
          </a:xfrm>
          <a:prstGeom prst="rect">
            <a:avLst/>
          </a:prstGeom>
          <a:noFill/>
          <a:ln w="9525">
            <a:noFill/>
            <a:miter lim="800000"/>
            <a:headEnd/>
            <a:tailEnd/>
          </a:ln>
        </p:spPr>
        <p:txBody>
          <a:bodyPr>
            <a:prstTxWarp prst="textNoShape">
              <a:avLst/>
            </a:prstTxWarp>
            <a:spAutoFit/>
          </a:bodyPr>
          <a:lstStyle/>
          <a:p>
            <a:r>
              <a:rPr lang="en-US" b="1">
                <a:solidFill>
                  <a:schemeClr val="bg1"/>
                </a:solidFill>
              </a:rPr>
              <a:t>2</a:t>
            </a:r>
          </a:p>
        </p:txBody>
      </p:sp>
      <p:sp>
        <p:nvSpPr>
          <p:cNvPr id="7" name="TextBox 6"/>
          <p:cNvSpPr txBox="1">
            <a:spLocks noChangeArrowheads="1"/>
          </p:cNvSpPr>
          <p:nvPr/>
        </p:nvSpPr>
        <p:spPr bwMode="auto">
          <a:xfrm>
            <a:off x="4832350" y="1881188"/>
            <a:ext cx="312738" cy="369887"/>
          </a:xfrm>
          <a:prstGeom prst="rect">
            <a:avLst/>
          </a:prstGeom>
          <a:noFill/>
          <a:ln w="9525">
            <a:noFill/>
            <a:miter lim="800000"/>
            <a:headEnd/>
            <a:tailEnd/>
          </a:ln>
        </p:spPr>
        <p:txBody>
          <a:bodyPr wrap="none">
            <a:prstTxWarp prst="textNoShape">
              <a:avLst/>
            </a:prstTxWarp>
            <a:spAutoFit/>
          </a:bodyPr>
          <a:lstStyle/>
          <a:p>
            <a:r>
              <a:rPr lang="en-US" b="1">
                <a:solidFill>
                  <a:schemeClr val="bg1"/>
                </a:solidFill>
              </a:rPr>
              <a:t>3</a:t>
            </a:r>
          </a:p>
        </p:txBody>
      </p:sp>
      <p:sp>
        <p:nvSpPr>
          <p:cNvPr id="8" name="TextBox 7"/>
          <p:cNvSpPr txBox="1">
            <a:spLocks noChangeArrowheads="1"/>
          </p:cNvSpPr>
          <p:nvPr/>
        </p:nvSpPr>
        <p:spPr bwMode="auto">
          <a:xfrm>
            <a:off x="4676775" y="2514600"/>
            <a:ext cx="312738" cy="369888"/>
          </a:xfrm>
          <a:prstGeom prst="rect">
            <a:avLst/>
          </a:prstGeom>
          <a:noFill/>
          <a:ln w="9525">
            <a:noFill/>
            <a:miter lim="800000"/>
            <a:headEnd/>
            <a:tailEnd/>
          </a:ln>
        </p:spPr>
        <p:txBody>
          <a:bodyPr wrap="none">
            <a:prstTxWarp prst="textNoShape">
              <a:avLst/>
            </a:prstTxWarp>
            <a:spAutoFit/>
          </a:bodyPr>
          <a:lstStyle/>
          <a:p>
            <a:r>
              <a:rPr lang="en-US" b="1">
                <a:solidFill>
                  <a:schemeClr val="bg1"/>
                </a:solidFill>
              </a:rPr>
              <a:t>4</a:t>
            </a:r>
          </a:p>
        </p:txBody>
      </p:sp>
      <p:sp>
        <p:nvSpPr>
          <p:cNvPr id="9" name="TextBox 8"/>
          <p:cNvSpPr txBox="1">
            <a:spLocks noChangeArrowheads="1"/>
          </p:cNvSpPr>
          <p:nvPr/>
        </p:nvSpPr>
        <p:spPr bwMode="auto">
          <a:xfrm>
            <a:off x="7696200" y="1143000"/>
            <a:ext cx="312738" cy="369888"/>
          </a:xfrm>
          <a:prstGeom prst="rect">
            <a:avLst/>
          </a:prstGeom>
          <a:noFill/>
          <a:ln w="9525">
            <a:noFill/>
            <a:miter lim="800000"/>
            <a:headEnd/>
            <a:tailEnd/>
          </a:ln>
        </p:spPr>
        <p:txBody>
          <a:bodyPr wrap="none">
            <a:prstTxWarp prst="textNoShape">
              <a:avLst/>
            </a:prstTxWarp>
            <a:spAutoFit/>
          </a:bodyPr>
          <a:lstStyle/>
          <a:p>
            <a:r>
              <a:rPr lang="en-US" b="1">
                <a:solidFill>
                  <a:schemeClr val="bg1"/>
                </a:solidFill>
              </a:rPr>
              <a:t>5</a:t>
            </a:r>
          </a:p>
        </p:txBody>
      </p:sp>
      <p:sp>
        <p:nvSpPr>
          <p:cNvPr id="10" name="Right Brace 9"/>
          <p:cNvSpPr/>
          <p:nvPr/>
        </p:nvSpPr>
        <p:spPr>
          <a:xfrm>
            <a:off x="7519778" y="2706688"/>
            <a:ext cx="258972" cy="620107"/>
          </a:xfrm>
          <a:prstGeom prst="rightBrace">
            <a:avLst/>
          </a:prstGeom>
          <a:ln w="381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11" name="TextBox 10"/>
          <p:cNvSpPr txBox="1">
            <a:spLocks noChangeArrowheads="1"/>
          </p:cNvSpPr>
          <p:nvPr/>
        </p:nvSpPr>
        <p:spPr bwMode="auto">
          <a:xfrm>
            <a:off x="7935913" y="1828800"/>
            <a:ext cx="371475" cy="369888"/>
          </a:xfrm>
          <a:prstGeom prst="rect">
            <a:avLst/>
          </a:prstGeom>
          <a:noFill/>
          <a:ln w="9525">
            <a:noFill/>
            <a:miter lim="800000"/>
            <a:headEnd/>
            <a:tailEnd/>
          </a:ln>
        </p:spPr>
        <p:txBody>
          <a:bodyPr>
            <a:prstTxWarp prst="textNoShape">
              <a:avLst/>
            </a:prstTxWarp>
            <a:spAutoFit/>
          </a:bodyPr>
          <a:lstStyle/>
          <a:p>
            <a:r>
              <a:rPr lang="en-US" b="1">
                <a:solidFill>
                  <a:schemeClr val="bg1"/>
                </a:solidFill>
              </a:rPr>
              <a:t>6</a:t>
            </a:r>
          </a:p>
        </p:txBody>
      </p:sp>
      <p:sp>
        <p:nvSpPr>
          <p:cNvPr id="12" name="TextBox 11"/>
          <p:cNvSpPr txBox="1">
            <a:spLocks noChangeArrowheads="1"/>
          </p:cNvSpPr>
          <p:nvPr/>
        </p:nvSpPr>
        <p:spPr bwMode="auto">
          <a:xfrm>
            <a:off x="7383463" y="2493963"/>
            <a:ext cx="312737" cy="369887"/>
          </a:xfrm>
          <a:prstGeom prst="rect">
            <a:avLst/>
          </a:prstGeom>
          <a:noFill/>
          <a:ln w="9525">
            <a:noFill/>
            <a:miter lim="800000"/>
            <a:headEnd/>
            <a:tailEnd/>
          </a:ln>
        </p:spPr>
        <p:txBody>
          <a:bodyPr wrap="none">
            <a:prstTxWarp prst="textNoShape">
              <a:avLst/>
            </a:prstTxWarp>
            <a:spAutoFit/>
          </a:bodyPr>
          <a:lstStyle/>
          <a:p>
            <a:r>
              <a:rPr lang="en-US" b="1">
                <a:solidFill>
                  <a:schemeClr val="bg1"/>
                </a:solidFill>
              </a:rPr>
              <a:t>7</a:t>
            </a:r>
          </a:p>
        </p:txBody>
      </p:sp>
      <p:sp>
        <p:nvSpPr>
          <p:cNvPr id="13" name="TextBox 12"/>
          <p:cNvSpPr txBox="1">
            <a:spLocks noChangeArrowheads="1"/>
          </p:cNvSpPr>
          <p:nvPr/>
        </p:nvSpPr>
        <p:spPr bwMode="auto">
          <a:xfrm>
            <a:off x="7778750" y="2706688"/>
            <a:ext cx="312738" cy="369887"/>
          </a:xfrm>
          <a:prstGeom prst="rect">
            <a:avLst/>
          </a:prstGeom>
          <a:noFill/>
          <a:ln w="9525">
            <a:noFill/>
            <a:miter lim="800000"/>
            <a:headEnd/>
            <a:tailEnd/>
          </a:ln>
        </p:spPr>
        <p:txBody>
          <a:bodyPr wrap="none">
            <a:prstTxWarp prst="textNoShape">
              <a:avLst/>
            </a:prstTxWarp>
            <a:spAutoFit/>
          </a:bodyPr>
          <a:lstStyle/>
          <a:p>
            <a:r>
              <a:rPr lang="en-US" b="1">
                <a:solidFill>
                  <a:schemeClr val="bg1"/>
                </a:solidFill>
              </a:rPr>
              <a:t>8</a:t>
            </a:r>
          </a:p>
        </p:txBody>
      </p:sp>
      <p:sp>
        <p:nvSpPr>
          <p:cNvPr id="14" name="TextBox 13"/>
          <p:cNvSpPr txBox="1">
            <a:spLocks noChangeArrowheads="1"/>
          </p:cNvSpPr>
          <p:nvPr/>
        </p:nvSpPr>
        <p:spPr bwMode="auto">
          <a:xfrm>
            <a:off x="6389688" y="2951163"/>
            <a:ext cx="312737" cy="369887"/>
          </a:xfrm>
          <a:prstGeom prst="rect">
            <a:avLst/>
          </a:prstGeom>
          <a:noFill/>
          <a:ln w="9525">
            <a:noFill/>
            <a:miter lim="800000"/>
            <a:headEnd/>
            <a:tailEnd/>
          </a:ln>
        </p:spPr>
        <p:txBody>
          <a:bodyPr wrap="none">
            <a:prstTxWarp prst="textNoShape">
              <a:avLst/>
            </a:prstTxWarp>
            <a:spAutoFit/>
          </a:bodyPr>
          <a:lstStyle/>
          <a:p>
            <a:r>
              <a:rPr lang="en-US" b="1">
                <a:solidFill>
                  <a:schemeClr val="bg1"/>
                </a:solidFill>
              </a:rPr>
              <a:t>9</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4">
                                            <p:txEl>
                                              <p:pRg st="6" end="6"/>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4">
                                            <p:txEl>
                                              <p:pRg st="9" end="9"/>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
                                            <p:txEl>
                                              <p:pRg st="10" end="10"/>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4"/>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nodeType="clickEffect">
                                  <p:stCondLst>
                                    <p:cond delay="0"/>
                                  </p:stCondLst>
                                  <p:childTnLst>
                                    <p:set>
                                      <p:cBhvr>
                                        <p:cTn id="86" dur="1" fill="hold">
                                          <p:stCondLst>
                                            <p:cond delay="0"/>
                                          </p:stCondLst>
                                        </p:cTn>
                                        <p:tgtEl>
                                          <p:spTgt spid="4">
                                            <p:txEl>
                                              <p:pRg st="12" end="12"/>
                                            </p:txEl>
                                          </p:spTgt>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animBg="1"/>
      <p:bldP spid="11" grpId="0"/>
      <p:bldP spid="12" grpId="0"/>
      <p:bldP spid="13" grpId="0"/>
      <p:bldP spid="14" grpId="0"/>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Investing</a:t>
            </a:r>
            <a:endParaRPr lang="en-US" dirty="0"/>
          </a:p>
        </p:txBody>
      </p:sp>
      <p:sp>
        <p:nvSpPr>
          <p:cNvPr id="3" name="Text Placeholder 2"/>
          <p:cNvSpPr>
            <a:spLocks noGrp="1"/>
          </p:cNvSpPr>
          <p:nvPr>
            <p:ph type="body" idx="1"/>
          </p:nvPr>
        </p:nvSpPr>
        <p:spPr>
          <a:xfrm>
            <a:off x="685800" y="4959350"/>
            <a:ext cx="7924800" cy="457200"/>
          </a:xfrm>
        </p:spPr>
        <p:txBody>
          <a:bodyPr>
            <a:normAutofit/>
          </a:bodyPr>
          <a:lstStyle/>
          <a:p>
            <a:pPr eaLnBrk="1" hangingPunct="1"/>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55668"/>
            <a:ext cx="8229600" cy="1143000"/>
          </a:xfrm>
        </p:spPr>
        <p:txBody>
          <a:bodyPr/>
          <a:lstStyle/>
          <a:p>
            <a:pPr>
              <a:defRPr/>
            </a:pPr>
            <a:r>
              <a:rPr lang="en-US" dirty="0" smtClean="0"/>
              <a:t>Definition</a:t>
            </a:r>
            <a:endParaRPr lang="en-US" dirty="0"/>
          </a:p>
        </p:txBody>
      </p:sp>
      <p:sp>
        <p:nvSpPr>
          <p:cNvPr id="5" name="Content Placeholder 4"/>
          <p:cNvSpPr>
            <a:spLocks noGrp="1"/>
          </p:cNvSpPr>
          <p:nvPr>
            <p:ph sz="quarter" idx="1"/>
          </p:nvPr>
        </p:nvSpPr>
        <p:spPr>
          <a:xfrm>
            <a:off x="457200" y="1998668"/>
            <a:ext cx="8229600" cy="2708230"/>
          </a:xfrm>
        </p:spPr>
        <p:txBody>
          <a:bodyPr>
            <a:normAutofit/>
          </a:bodyPr>
          <a:lstStyle/>
          <a:p>
            <a:r>
              <a:rPr lang="en-US" sz="2500" dirty="0"/>
              <a:t>Investing is the act of committing money or capital to an endeavor with the expectation of obtaining an additional income or profit.</a:t>
            </a:r>
          </a:p>
          <a:p>
            <a:r>
              <a:rPr lang="en-US" sz="2500" dirty="0"/>
              <a:t>In other words, making money off the money you already have!</a:t>
            </a:r>
          </a:p>
          <a:p>
            <a:pPr>
              <a:buNone/>
            </a:pPr>
            <a:endParaRPr lang="en-US" sz="2500" dirty="0"/>
          </a:p>
        </p:txBody>
      </p:sp>
      <p:pic>
        <p:nvPicPr>
          <p:cNvPr id="57346" name="Picture 2" descr="C:\Documents and Settings\JPluta\Local Settings\Temporary Internet Files\Content.IE5\FZISLVH7\MPj03096160000[1].jpg"/>
          <p:cNvPicPr>
            <a:picLocks noChangeAspect="1" noChangeArrowheads="1"/>
          </p:cNvPicPr>
          <p:nvPr/>
        </p:nvPicPr>
        <p:blipFill>
          <a:blip r:embed="rId2"/>
          <a:srcRect/>
          <a:stretch>
            <a:fillRect/>
          </a:stretch>
        </p:blipFill>
        <p:spPr bwMode="auto">
          <a:xfrm>
            <a:off x="6033873" y="3886200"/>
            <a:ext cx="2652927" cy="1892974"/>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lide(fromBottom)">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slide(fromBottom)">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7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lstStyle/>
          <a:p>
            <a:pPr>
              <a:defRPr/>
            </a:pPr>
            <a:r>
              <a:rPr lang="en-US" dirty="0" smtClean="0"/>
              <a:t>Stocks</a:t>
            </a:r>
            <a:endParaRPr lang="en-US" dirty="0"/>
          </a:p>
        </p:txBody>
      </p:sp>
      <p:sp>
        <p:nvSpPr>
          <p:cNvPr id="3" name="Content Placeholder 2"/>
          <p:cNvSpPr>
            <a:spLocks noGrp="1"/>
          </p:cNvSpPr>
          <p:nvPr>
            <p:ph sz="quarter" idx="1"/>
          </p:nvPr>
        </p:nvSpPr>
        <p:spPr>
          <a:xfrm>
            <a:off x="805828" y="1905000"/>
            <a:ext cx="4059238" cy="4191000"/>
          </a:xfrm>
        </p:spPr>
        <p:txBody>
          <a:bodyPr>
            <a:normAutofit/>
          </a:bodyPr>
          <a:lstStyle/>
          <a:p>
            <a:r>
              <a:rPr lang="en-US" sz="2500" dirty="0"/>
              <a:t>A portion of an ownership in a corporation</a:t>
            </a:r>
          </a:p>
          <a:p>
            <a:r>
              <a:rPr lang="en-US" sz="2500" dirty="0"/>
              <a:t>If you own stock, you own a share in the company</a:t>
            </a:r>
          </a:p>
          <a:p>
            <a:r>
              <a:rPr lang="en-US" sz="2500" dirty="0"/>
              <a:t>Buy and sell through a broker who trades on the Stock Exchange</a:t>
            </a:r>
          </a:p>
        </p:txBody>
      </p:sp>
      <p:pic>
        <p:nvPicPr>
          <p:cNvPr id="5" name="Content Placeholder 4" descr="stock-market-exchange.jpg"/>
          <p:cNvPicPr>
            <a:picLocks noGrp="1" noChangeAspect="1"/>
          </p:cNvPicPr>
          <p:nvPr>
            <p:ph sz="quarter" idx="2"/>
          </p:nvPr>
        </p:nvPicPr>
        <p:blipFill>
          <a:blip r:embed="rId2"/>
          <a:srcRect/>
          <a:stretch>
            <a:fillRect/>
          </a:stretch>
        </p:blipFill>
        <p:spPr>
          <a:xfrm>
            <a:off x="5533222" y="1905000"/>
            <a:ext cx="2212881" cy="3452382"/>
          </a:xfr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7872"/>
            <a:ext cx="8229600" cy="1143000"/>
          </a:xfrm>
        </p:spPr>
        <p:txBody>
          <a:bodyPr/>
          <a:lstStyle/>
          <a:p>
            <a:pPr>
              <a:defRPr/>
            </a:pPr>
            <a:r>
              <a:rPr lang="en-US" dirty="0" smtClean="0"/>
              <a:t>Bonds</a:t>
            </a:r>
            <a:endParaRPr lang="en-US" dirty="0"/>
          </a:p>
        </p:txBody>
      </p:sp>
      <p:sp>
        <p:nvSpPr>
          <p:cNvPr id="3" name="Content Placeholder 2"/>
          <p:cNvSpPr>
            <a:spLocks noGrp="1"/>
          </p:cNvSpPr>
          <p:nvPr>
            <p:ph sz="quarter" idx="1"/>
          </p:nvPr>
        </p:nvSpPr>
        <p:spPr>
          <a:xfrm>
            <a:off x="457200" y="1972272"/>
            <a:ext cx="5257800" cy="3170446"/>
          </a:xfrm>
        </p:spPr>
        <p:txBody>
          <a:bodyPr>
            <a:normAutofit/>
          </a:bodyPr>
          <a:lstStyle/>
          <a:p>
            <a:r>
              <a:rPr lang="en-US" sz="2500" dirty="0"/>
              <a:t>Issued by some large entity—a bank, the government, or a company</a:t>
            </a:r>
          </a:p>
          <a:p>
            <a:r>
              <a:rPr lang="en-US" sz="2500" dirty="0"/>
              <a:t>Pay out a specific amount at a specified time</a:t>
            </a:r>
          </a:p>
          <a:p>
            <a:r>
              <a:rPr lang="en-US" sz="2500" dirty="0"/>
              <a:t>Pays out less prior to that specified date</a:t>
            </a:r>
          </a:p>
        </p:txBody>
      </p:sp>
      <p:pic>
        <p:nvPicPr>
          <p:cNvPr id="5" name="Content Placeholder 4" descr="Savings Bonds.png"/>
          <p:cNvPicPr>
            <a:picLocks noGrp="1" noChangeAspect="1"/>
          </p:cNvPicPr>
          <p:nvPr>
            <p:ph sz="quarter" idx="2"/>
          </p:nvPr>
        </p:nvPicPr>
        <p:blipFill>
          <a:blip r:embed="rId2"/>
          <a:srcRect/>
          <a:stretch>
            <a:fillRect/>
          </a:stretch>
        </p:blipFill>
        <p:spPr>
          <a:xfrm>
            <a:off x="6029121" y="3346846"/>
            <a:ext cx="1867104" cy="2655067"/>
          </a:xfrm>
        </p:spPr>
      </p:pic>
      <p:pic>
        <p:nvPicPr>
          <p:cNvPr id="6" name="Picture 5" descr="Savings Bond 2.jpg"/>
          <p:cNvPicPr>
            <a:picLocks noChangeAspect="1"/>
          </p:cNvPicPr>
          <p:nvPr/>
        </p:nvPicPr>
        <p:blipFill>
          <a:blip r:embed="rId3"/>
          <a:srcRect/>
          <a:stretch>
            <a:fillRect/>
          </a:stretch>
        </p:blipFill>
        <p:spPr bwMode="auto">
          <a:xfrm>
            <a:off x="5715000" y="2200872"/>
            <a:ext cx="2181225" cy="990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slide(fromBottom)">
                                      <p:cBhvr>
                                        <p:cTn id="16" dur="5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slide(fromBottom)">
                                      <p:cBhvr>
                                        <p:cTn id="21" dur="500"/>
                                        <p:tgtEl>
                                          <p:spTgt spid="3">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4000"/>
            <a:ext cx="8229600" cy="1143000"/>
          </a:xfrm>
        </p:spPr>
        <p:txBody>
          <a:bodyPr/>
          <a:lstStyle/>
          <a:p>
            <a:pPr>
              <a:defRPr/>
            </a:pPr>
            <a:r>
              <a:rPr lang="en-US" dirty="0" smtClean="0"/>
              <a:t>Mutual Funds</a:t>
            </a:r>
            <a:endParaRPr lang="en-US" dirty="0"/>
          </a:p>
        </p:txBody>
      </p:sp>
      <p:sp>
        <p:nvSpPr>
          <p:cNvPr id="3" name="Content Placeholder 2"/>
          <p:cNvSpPr>
            <a:spLocks noGrp="1"/>
          </p:cNvSpPr>
          <p:nvPr>
            <p:ph sz="quarter" idx="1"/>
          </p:nvPr>
        </p:nvSpPr>
        <p:spPr>
          <a:xfrm>
            <a:off x="457199" y="2667000"/>
            <a:ext cx="4316413" cy="4191000"/>
          </a:xfrm>
        </p:spPr>
        <p:txBody>
          <a:bodyPr>
            <a:normAutofit/>
          </a:bodyPr>
          <a:lstStyle/>
          <a:p>
            <a:r>
              <a:rPr lang="en-US" sz="2500" dirty="0"/>
              <a:t>Operated by an investment company</a:t>
            </a:r>
          </a:p>
          <a:p>
            <a:r>
              <a:rPr lang="en-US" sz="2500" dirty="0"/>
              <a:t>Takes money from investors and buys a number of stocks, bonds, etc.</a:t>
            </a:r>
          </a:p>
          <a:p>
            <a:r>
              <a:rPr lang="en-US" sz="2500" dirty="0"/>
              <a:t>Have a portfolio of accounts, not a lot of one type</a:t>
            </a:r>
          </a:p>
        </p:txBody>
      </p:sp>
      <p:pic>
        <p:nvPicPr>
          <p:cNvPr id="5" name="Content Placeholder 4" descr="Mutual Fund.jpg"/>
          <p:cNvPicPr>
            <a:picLocks noGrp="1" noChangeAspect="1"/>
          </p:cNvPicPr>
          <p:nvPr>
            <p:ph sz="quarter" idx="2"/>
          </p:nvPr>
        </p:nvPicPr>
        <p:blipFill>
          <a:blip r:embed="rId2"/>
          <a:srcRect/>
          <a:stretch>
            <a:fillRect/>
          </a:stretch>
        </p:blipFill>
        <p:spPr>
          <a:xfrm>
            <a:off x="5408634" y="2667000"/>
            <a:ext cx="2773101" cy="2703773"/>
          </a:xfr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9290"/>
            <a:ext cx="8229600" cy="1143000"/>
          </a:xfrm>
        </p:spPr>
        <p:txBody>
          <a:bodyPr wrap="square" lIns="91440" tIns="45720" rIns="91440" bIns="45720" numCol="1" compatLnSpc="1">
            <a:prstTxWarp prst="textNoShape">
              <a:avLst/>
            </a:prstTxWarp>
          </a:bodyPr>
          <a:lstStyle/>
          <a:p>
            <a:r>
              <a:rPr lang="en-US" dirty="0"/>
              <a:t>Let Me Introduce…	</a:t>
            </a:r>
          </a:p>
        </p:txBody>
      </p:sp>
      <p:sp>
        <p:nvSpPr>
          <p:cNvPr id="3" name="Content Placeholder 2"/>
          <p:cNvSpPr>
            <a:spLocks noGrp="1"/>
          </p:cNvSpPr>
          <p:nvPr>
            <p:ph sz="quarter" idx="1"/>
          </p:nvPr>
        </p:nvSpPr>
        <p:spPr>
          <a:xfrm>
            <a:off x="276225" y="1793104"/>
            <a:ext cx="8229600" cy="4200304"/>
          </a:xfrm>
        </p:spPr>
        <p:txBody>
          <a:bodyPr/>
          <a:lstStyle/>
          <a:p>
            <a:r>
              <a:rPr lang="en-US" dirty="0"/>
              <a:t>Mint</a:t>
            </a:r>
          </a:p>
          <a:p>
            <a:pPr lvl="1"/>
            <a:r>
              <a:rPr lang="en-US" dirty="0"/>
              <a:t>What is it: A personal finance, budgeting money management website and app</a:t>
            </a:r>
          </a:p>
        </p:txBody>
      </p:sp>
      <p:sp>
        <p:nvSpPr>
          <p:cNvPr id="4" name="Rectangle 3"/>
          <p:cNvSpPr/>
          <p:nvPr/>
        </p:nvSpPr>
        <p:spPr>
          <a:xfrm>
            <a:off x="7554373" y="5184591"/>
            <a:ext cx="1239714" cy="932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5778" name="Picture 2" descr="http://upload.wikimedia.org/wikipedia/en/thumb/2/2d/Mintcom.png/250px-Mintcom.png"/>
          <p:cNvPicPr>
            <a:picLocks noChangeAspect="1" noChangeArrowheads="1"/>
          </p:cNvPicPr>
          <p:nvPr/>
        </p:nvPicPr>
        <p:blipFill>
          <a:blip r:embed="rId2"/>
          <a:srcRect/>
          <a:stretch>
            <a:fillRect/>
          </a:stretch>
        </p:blipFill>
        <p:spPr bwMode="auto">
          <a:xfrm>
            <a:off x="7540428" y="5184591"/>
            <a:ext cx="1239714" cy="932265"/>
          </a:xfrm>
          <a:prstGeom prst="rect">
            <a:avLst/>
          </a:prstGeom>
          <a:noFill/>
          <a:ln w="9525">
            <a:noFill/>
            <a:miter lim="800000"/>
            <a:headEnd/>
            <a:tailEnd/>
          </a:ln>
        </p:spPr>
      </p:pic>
      <p:pic>
        <p:nvPicPr>
          <p:cNvPr id="75782" name="Picture 6" descr="http://alicia.mobile9.com/download/as/android/co/mm/com.mint/screen0.jpg"/>
          <p:cNvPicPr>
            <a:picLocks noChangeAspect="1" noChangeArrowheads="1"/>
          </p:cNvPicPr>
          <p:nvPr/>
        </p:nvPicPr>
        <p:blipFill>
          <a:blip r:embed="rId3"/>
          <a:srcRect/>
          <a:stretch>
            <a:fillRect/>
          </a:stretch>
        </p:blipFill>
        <p:spPr bwMode="auto">
          <a:xfrm>
            <a:off x="4997259" y="4527376"/>
            <a:ext cx="2543169" cy="1589481"/>
          </a:xfrm>
          <a:prstGeom prst="rect">
            <a:avLst/>
          </a:prstGeom>
          <a:noFill/>
          <a:ln w="57150">
            <a:solidFill>
              <a:schemeClr val="bg1"/>
            </a:solidFill>
            <a:miter lim="800000"/>
            <a:headEnd/>
            <a:tailEnd/>
          </a:ln>
        </p:spPr>
      </p:pic>
      <p:pic>
        <p:nvPicPr>
          <p:cNvPr id="75780" name="Picture 4" descr="http://soshable.com/wp-content/uploads/2012/05/Mint-App.png"/>
          <p:cNvPicPr>
            <a:picLocks noChangeAspect="1" noChangeArrowheads="1"/>
          </p:cNvPicPr>
          <p:nvPr/>
        </p:nvPicPr>
        <p:blipFill>
          <a:blip r:embed="rId4"/>
          <a:srcRect/>
          <a:stretch>
            <a:fillRect/>
          </a:stretch>
        </p:blipFill>
        <p:spPr bwMode="auto">
          <a:xfrm>
            <a:off x="276225" y="3969351"/>
            <a:ext cx="3013986" cy="2147505"/>
          </a:xfrm>
          <a:prstGeom prst="rect">
            <a:avLst/>
          </a:prstGeom>
          <a:noFill/>
          <a:ln w="57150">
            <a:solidFill>
              <a:schemeClr val="bg1"/>
            </a:solidFill>
            <a:miter lim="800000"/>
            <a:headEnd/>
            <a:tailEnd/>
          </a:ln>
        </p:spPr>
      </p:pic>
      <p:pic>
        <p:nvPicPr>
          <p:cNvPr id="75784" name="Picture 8" descr="https://lh5.ggpht.com/XUAkbinwcY04B-qf35cQ2sTEQ8wLYXkZLkGQeKo3n4W-myo20pi44-2JfzPYTg2bKnY=h900"/>
          <p:cNvPicPr>
            <a:picLocks noChangeAspect="1" noChangeArrowheads="1"/>
          </p:cNvPicPr>
          <p:nvPr/>
        </p:nvPicPr>
        <p:blipFill>
          <a:blip r:embed="rId5"/>
          <a:srcRect/>
          <a:stretch>
            <a:fillRect/>
          </a:stretch>
        </p:blipFill>
        <p:spPr bwMode="auto">
          <a:xfrm>
            <a:off x="3439628" y="3620298"/>
            <a:ext cx="1557631" cy="2496558"/>
          </a:xfrm>
          <a:prstGeom prst="rect">
            <a:avLst/>
          </a:prstGeom>
          <a:noFill/>
          <a:ln w="57150">
            <a:solidFill>
              <a:schemeClr val="bg1"/>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577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578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578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57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582"/>
            <a:ext cx="8229600" cy="1143000"/>
          </a:xfrm>
        </p:spPr>
        <p:txBody>
          <a:bodyPr/>
          <a:lstStyle/>
          <a:p>
            <a:pPr>
              <a:defRPr/>
            </a:pPr>
            <a:r>
              <a:rPr lang="en-US" dirty="0" smtClean="0"/>
              <a:t>Writing a check 101</a:t>
            </a:r>
            <a:endParaRPr lang="en-US" dirty="0"/>
          </a:p>
        </p:txBody>
      </p:sp>
      <p:pic>
        <p:nvPicPr>
          <p:cNvPr id="57347" name="Picture 2" descr="http://assets.gcflearnfree.org/topics/27/mb_check_print.gif"/>
          <p:cNvPicPr>
            <a:picLocks noChangeAspect="1" noChangeArrowheads="1"/>
          </p:cNvPicPr>
          <p:nvPr/>
        </p:nvPicPr>
        <p:blipFill>
          <a:blip r:embed="rId2"/>
          <a:srcRect/>
          <a:stretch>
            <a:fillRect/>
          </a:stretch>
        </p:blipFill>
        <p:spPr bwMode="auto">
          <a:xfrm>
            <a:off x="490538" y="2020592"/>
            <a:ext cx="8239125" cy="3695700"/>
          </a:xfrm>
          <a:prstGeom prst="rect">
            <a:avLst/>
          </a:prstGeom>
          <a:noFill/>
          <a:ln w="9525">
            <a:noFill/>
            <a:miter lim="800000"/>
            <a:headEnd/>
            <a:tailEnd/>
          </a:ln>
        </p:spPr>
      </p:pic>
      <p:sp>
        <p:nvSpPr>
          <p:cNvPr id="4" name="TextBox 3"/>
          <p:cNvSpPr txBox="1">
            <a:spLocks noChangeArrowheads="1"/>
          </p:cNvSpPr>
          <p:nvPr/>
        </p:nvSpPr>
        <p:spPr bwMode="auto">
          <a:xfrm>
            <a:off x="942975" y="5634494"/>
            <a:ext cx="7086600" cy="400110"/>
          </a:xfrm>
          <a:prstGeom prst="rect">
            <a:avLst/>
          </a:prstGeom>
          <a:noFill/>
          <a:ln w="9525">
            <a:noFill/>
            <a:miter lim="800000"/>
            <a:headEnd/>
            <a:tailEnd/>
          </a:ln>
        </p:spPr>
        <p:txBody>
          <a:bodyPr>
            <a:prstTxWarp prst="textNoShape">
              <a:avLst/>
            </a:prstTxWarp>
            <a:spAutoFit/>
          </a:bodyPr>
          <a:lstStyle/>
          <a:p>
            <a:r>
              <a:rPr lang="en-US" sz="2000" dirty="0"/>
              <a:t>Bill for: Ford </a:t>
            </a:r>
            <a:r>
              <a:rPr lang="en-US" sz="2000" dirty="0" smtClean="0"/>
              <a:t>Auto • Price</a:t>
            </a:r>
            <a:r>
              <a:rPr lang="en-US" sz="2000" dirty="0"/>
              <a:t>: $</a:t>
            </a:r>
            <a:r>
              <a:rPr lang="en-US" sz="2000" dirty="0" smtClean="0"/>
              <a:t>592.89 • Account </a:t>
            </a:r>
            <a:r>
              <a:rPr lang="en-US" sz="2000" dirty="0"/>
              <a:t>Number: 321876004</a:t>
            </a:r>
          </a:p>
        </p:txBody>
      </p:sp>
      <p:sp>
        <p:nvSpPr>
          <p:cNvPr id="5" name="TextBox 4"/>
          <p:cNvSpPr txBox="1">
            <a:spLocks noChangeArrowheads="1"/>
          </p:cNvSpPr>
          <p:nvPr/>
        </p:nvSpPr>
        <p:spPr bwMode="auto">
          <a:xfrm>
            <a:off x="1905000" y="3181055"/>
            <a:ext cx="4191000" cy="522287"/>
          </a:xfrm>
          <a:prstGeom prst="rect">
            <a:avLst/>
          </a:prstGeom>
          <a:noFill/>
          <a:ln w="9525">
            <a:noFill/>
            <a:miter lim="800000"/>
            <a:headEnd/>
            <a:tailEnd/>
          </a:ln>
        </p:spPr>
        <p:txBody>
          <a:bodyPr>
            <a:prstTxWarp prst="textNoShape">
              <a:avLst/>
            </a:prstTxWarp>
            <a:spAutoFit/>
          </a:bodyPr>
          <a:lstStyle/>
          <a:p>
            <a:r>
              <a:rPr lang="en-US" sz="2800" b="1">
                <a:solidFill>
                  <a:schemeClr val="bg1"/>
                </a:solidFill>
                <a:latin typeface="Brush Script MT" pitchFamily="66" charset="0"/>
              </a:rPr>
              <a:t>Ford Auto</a:t>
            </a:r>
          </a:p>
        </p:txBody>
      </p:sp>
      <p:sp>
        <p:nvSpPr>
          <p:cNvPr id="7" name="TextBox 6"/>
          <p:cNvSpPr txBox="1">
            <a:spLocks noChangeArrowheads="1"/>
          </p:cNvSpPr>
          <p:nvPr/>
        </p:nvSpPr>
        <p:spPr bwMode="auto">
          <a:xfrm>
            <a:off x="5867400" y="2323805"/>
            <a:ext cx="1447800" cy="523875"/>
          </a:xfrm>
          <a:prstGeom prst="rect">
            <a:avLst/>
          </a:prstGeom>
          <a:noFill/>
          <a:ln w="9525">
            <a:noFill/>
            <a:miter lim="800000"/>
            <a:headEnd/>
            <a:tailEnd/>
          </a:ln>
        </p:spPr>
        <p:txBody>
          <a:bodyPr>
            <a:prstTxWarp prst="textNoShape">
              <a:avLst/>
            </a:prstTxWarp>
            <a:spAutoFit/>
          </a:bodyPr>
          <a:lstStyle/>
          <a:p>
            <a:r>
              <a:rPr lang="en-US" sz="2800" b="1" dirty="0">
                <a:solidFill>
                  <a:srgbClr val="000000"/>
                </a:solidFill>
                <a:latin typeface="Brush Script MT" pitchFamily="66" charset="0"/>
              </a:rPr>
              <a:t>5/13/15</a:t>
            </a:r>
          </a:p>
        </p:txBody>
      </p:sp>
      <p:sp>
        <p:nvSpPr>
          <p:cNvPr id="8" name="TextBox 7"/>
          <p:cNvSpPr txBox="1">
            <a:spLocks noChangeArrowheads="1"/>
          </p:cNvSpPr>
          <p:nvPr/>
        </p:nvSpPr>
        <p:spPr bwMode="auto">
          <a:xfrm>
            <a:off x="914400" y="3728891"/>
            <a:ext cx="5486400" cy="523875"/>
          </a:xfrm>
          <a:prstGeom prst="rect">
            <a:avLst/>
          </a:prstGeom>
          <a:noFill/>
          <a:ln w="9525">
            <a:noFill/>
            <a:miter lim="800000"/>
            <a:headEnd/>
            <a:tailEnd/>
          </a:ln>
        </p:spPr>
        <p:txBody>
          <a:bodyPr>
            <a:prstTxWarp prst="textNoShape">
              <a:avLst/>
            </a:prstTxWarp>
            <a:spAutoFit/>
          </a:bodyPr>
          <a:lstStyle/>
          <a:p>
            <a:r>
              <a:rPr lang="en-US" sz="2800" b="1" dirty="0">
                <a:solidFill>
                  <a:srgbClr val="000000"/>
                </a:solidFill>
                <a:latin typeface="Brush Script MT" pitchFamily="66" charset="0"/>
              </a:rPr>
              <a:t>Five Hundred Ninety-Two &amp; </a:t>
            </a:r>
            <a:r>
              <a:rPr lang="en-US" sz="2000" b="1" dirty="0">
                <a:solidFill>
                  <a:srgbClr val="000000"/>
                </a:solidFill>
                <a:latin typeface="Brush Script MT" pitchFamily="66" charset="0"/>
              </a:rPr>
              <a:t>89/100</a:t>
            </a:r>
          </a:p>
        </p:txBody>
      </p:sp>
      <p:sp>
        <p:nvSpPr>
          <p:cNvPr id="9" name="TextBox 8"/>
          <p:cNvSpPr txBox="1">
            <a:spLocks noChangeArrowheads="1"/>
          </p:cNvSpPr>
          <p:nvPr/>
        </p:nvSpPr>
        <p:spPr bwMode="auto">
          <a:xfrm>
            <a:off x="5295900" y="4763792"/>
            <a:ext cx="2590800" cy="584200"/>
          </a:xfrm>
          <a:prstGeom prst="rect">
            <a:avLst/>
          </a:prstGeom>
          <a:noFill/>
          <a:ln w="9525">
            <a:noFill/>
            <a:miter lim="800000"/>
            <a:headEnd/>
            <a:tailEnd/>
          </a:ln>
        </p:spPr>
        <p:txBody>
          <a:bodyPr>
            <a:prstTxWarp prst="textNoShape">
              <a:avLst/>
            </a:prstTxWarp>
            <a:spAutoFit/>
          </a:bodyPr>
          <a:lstStyle/>
          <a:p>
            <a:r>
              <a:rPr lang="en-US" sz="3200" b="1">
                <a:solidFill>
                  <a:srgbClr val="000000"/>
                </a:solidFill>
                <a:latin typeface="Brush Script MT" pitchFamily="66" charset="0"/>
              </a:rPr>
              <a:t>Shayla Greer</a:t>
            </a:r>
          </a:p>
        </p:txBody>
      </p:sp>
      <p:sp>
        <p:nvSpPr>
          <p:cNvPr id="10" name="TextBox 9"/>
          <p:cNvSpPr txBox="1">
            <a:spLocks noChangeArrowheads="1"/>
          </p:cNvSpPr>
          <p:nvPr/>
        </p:nvSpPr>
        <p:spPr bwMode="auto">
          <a:xfrm>
            <a:off x="1714500" y="5028905"/>
            <a:ext cx="2095500" cy="400050"/>
          </a:xfrm>
          <a:prstGeom prst="rect">
            <a:avLst/>
          </a:prstGeom>
          <a:noFill/>
          <a:ln w="9525">
            <a:noFill/>
            <a:miter lim="800000"/>
            <a:headEnd/>
            <a:tailEnd/>
          </a:ln>
        </p:spPr>
        <p:txBody>
          <a:bodyPr>
            <a:prstTxWarp prst="textNoShape">
              <a:avLst/>
            </a:prstTxWarp>
            <a:spAutoFit/>
          </a:bodyPr>
          <a:lstStyle/>
          <a:p>
            <a:r>
              <a:rPr lang="en-US" sz="2000" b="1" dirty="0">
                <a:solidFill>
                  <a:srgbClr val="000000"/>
                </a:solidFill>
                <a:latin typeface="Brush Script MT" pitchFamily="66" charset="0"/>
              </a:rPr>
              <a:t>Acct #: 321876004</a:t>
            </a:r>
          </a:p>
        </p:txBody>
      </p:sp>
      <p:sp>
        <p:nvSpPr>
          <p:cNvPr id="11" name="TextBox 10"/>
          <p:cNvSpPr txBox="1">
            <a:spLocks noChangeArrowheads="1"/>
          </p:cNvSpPr>
          <p:nvPr/>
        </p:nvSpPr>
        <p:spPr bwMode="auto">
          <a:xfrm>
            <a:off x="7162800" y="3303292"/>
            <a:ext cx="1447800" cy="400050"/>
          </a:xfrm>
          <a:prstGeom prst="rect">
            <a:avLst/>
          </a:prstGeom>
          <a:noFill/>
          <a:ln w="9525">
            <a:noFill/>
            <a:miter lim="800000"/>
            <a:headEnd/>
            <a:tailEnd/>
          </a:ln>
        </p:spPr>
        <p:txBody>
          <a:bodyPr>
            <a:prstTxWarp prst="textNoShape">
              <a:avLst/>
            </a:prstTxWarp>
            <a:spAutoFit/>
          </a:bodyPr>
          <a:lstStyle/>
          <a:p>
            <a:r>
              <a:rPr lang="en-US" sz="2000" b="1" dirty="0">
                <a:solidFill>
                  <a:srgbClr val="000000"/>
                </a:solidFill>
                <a:latin typeface="Brush Script MT" pitchFamily="66" charset="0"/>
              </a:rPr>
              <a:t>592.89</a:t>
            </a:r>
          </a:p>
        </p:txBody>
      </p:sp>
      <p:cxnSp>
        <p:nvCxnSpPr>
          <p:cNvPr id="12" name="Straight Connector 11"/>
          <p:cNvCxnSpPr/>
          <p:nvPr/>
        </p:nvCxnSpPr>
        <p:spPr>
          <a:xfrm>
            <a:off x="5294313" y="4077992"/>
            <a:ext cx="186848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ircle(in)">
                                      <p:cBhvr>
                                        <p:cTn id="40" dur="20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Content Placeholder 2"/>
          <p:cNvSpPr>
            <a:spLocks noGrp="1"/>
          </p:cNvSpPr>
          <p:nvPr>
            <p:ph sz="quarter" idx="1"/>
          </p:nvPr>
        </p:nvSpPr>
        <p:spPr/>
        <p:txBody>
          <a:bodyPr/>
          <a:lstStyle/>
          <a:p>
            <a:pPr algn="ctr"/>
            <a:r>
              <a:rPr lang="en-US" sz="5400" dirty="0"/>
              <a:t>Complete the questionnaire on your notes. We will discus your Reponses in a few minutes</a:t>
            </a:r>
            <a:r>
              <a:rPr lang="en-US" dirty="0"/>
              <a:t>.</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lstStyle/>
          <a:p>
            <a:pPr>
              <a:defRPr/>
            </a:pPr>
            <a:r>
              <a:rPr lang="en-US" dirty="0" smtClean="0"/>
              <a:t>Survey</a:t>
            </a:r>
            <a:endParaRPr lang="en-US" dirty="0"/>
          </a:p>
        </p:txBody>
      </p:sp>
      <p:sp>
        <p:nvSpPr>
          <p:cNvPr id="13315" name="Content Placeholder 2"/>
          <p:cNvSpPr>
            <a:spLocks noGrp="1"/>
          </p:cNvSpPr>
          <p:nvPr>
            <p:ph sz="quarter" idx="1"/>
          </p:nvPr>
        </p:nvSpPr>
        <p:spPr>
          <a:xfrm>
            <a:off x="457200" y="2109244"/>
            <a:ext cx="4059238" cy="4876800"/>
          </a:xfrm>
        </p:spPr>
        <p:txBody>
          <a:bodyPr>
            <a:normAutofit/>
          </a:bodyPr>
          <a:lstStyle/>
          <a:p>
            <a:r>
              <a:rPr lang="en-US" sz="2000" dirty="0"/>
              <a:t>Do you currently have a savings account?</a:t>
            </a:r>
          </a:p>
          <a:p>
            <a:r>
              <a:rPr lang="en-US" sz="2000" dirty="0"/>
              <a:t>Do you currently have a checking account?</a:t>
            </a:r>
          </a:p>
          <a:p>
            <a:r>
              <a:rPr lang="en-US" sz="2000" dirty="0"/>
              <a:t>Do you plan on owning or currently own a car?</a:t>
            </a:r>
          </a:p>
          <a:p>
            <a:r>
              <a:rPr lang="en-US" sz="2000" dirty="0"/>
              <a:t>What is a good interest rate for a car loan?</a:t>
            </a:r>
          </a:p>
          <a:p>
            <a:r>
              <a:rPr lang="en-US" sz="2000" dirty="0"/>
              <a:t>Do you plan on owning a house one day?</a:t>
            </a:r>
          </a:p>
        </p:txBody>
      </p:sp>
      <p:sp>
        <p:nvSpPr>
          <p:cNvPr id="13316" name="Content Placeholder 3"/>
          <p:cNvSpPr>
            <a:spLocks noGrp="1"/>
          </p:cNvSpPr>
          <p:nvPr>
            <p:ph sz="quarter" idx="2"/>
          </p:nvPr>
        </p:nvSpPr>
        <p:spPr>
          <a:xfrm>
            <a:off x="4800600" y="2117232"/>
            <a:ext cx="4059238" cy="5486400"/>
          </a:xfrm>
        </p:spPr>
        <p:txBody>
          <a:bodyPr>
            <a:normAutofit/>
          </a:bodyPr>
          <a:lstStyle/>
          <a:p>
            <a:r>
              <a:rPr lang="en-US" sz="2000" dirty="0"/>
              <a:t>What would you do to finance your house?</a:t>
            </a:r>
          </a:p>
          <a:p>
            <a:r>
              <a:rPr lang="en-US" sz="2000" dirty="0"/>
              <a:t>What is a down payment?</a:t>
            </a:r>
          </a:p>
          <a:p>
            <a:r>
              <a:rPr lang="en-US" sz="2000" dirty="0"/>
              <a:t>Can you purchase a house without a down payment?</a:t>
            </a:r>
          </a:p>
          <a:p>
            <a:r>
              <a:rPr lang="en-US" sz="2000" dirty="0"/>
              <a:t>Do you currently have a credit card or loan?</a:t>
            </a:r>
          </a:p>
          <a:p>
            <a:r>
              <a:rPr lang="en-US" sz="2000" dirty="0"/>
              <a:t>What is a co-signer?</a:t>
            </a:r>
          </a:p>
          <a:p>
            <a:r>
              <a:rPr lang="en-US" sz="2000" dirty="0"/>
              <a:t>What happens if you have a co-signer on a loan and you neglect your payments?</a:t>
            </a:r>
          </a:p>
          <a:p>
            <a:endParaRPr 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1000"/>
                                        <p:tgtEl>
                                          <p:spTgt spid="13315">
                                            <p:txEl>
                                              <p:pRg st="0" end="0"/>
                                            </p:txEl>
                                          </p:spTgt>
                                        </p:tgtEl>
                                      </p:cBhvr>
                                    </p:animEffect>
                                    <p:anim calcmode="lin" valueType="num">
                                      <p:cBhvr>
                                        <p:cTn id="8"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315">
                                            <p:txEl>
                                              <p:pRg st="1" end="1"/>
                                            </p:txEl>
                                          </p:spTgt>
                                        </p:tgtEl>
                                        <p:attrNameLst>
                                          <p:attrName>style.visibility</p:attrName>
                                        </p:attrNameLst>
                                      </p:cBhvr>
                                      <p:to>
                                        <p:strVal val="visible"/>
                                      </p:to>
                                    </p:set>
                                    <p:animEffect transition="in" filter="fade">
                                      <p:cBhvr>
                                        <p:cTn id="14" dur="1000"/>
                                        <p:tgtEl>
                                          <p:spTgt spid="13315">
                                            <p:txEl>
                                              <p:pRg st="1" end="1"/>
                                            </p:txEl>
                                          </p:spTgt>
                                        </p:tgtEl>
                                      </p:cBhvr>
                                    </p:animEffect>
                                    <p:anim calcmode="lin" valueType="num">
                                      <p:cBhvr>
                                        <p:cTn id="15" dur="10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3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315">
                                            <p:txEl>
                                              <p:pRg st="2" end="2"/>
                                            </p:txEl>
                                          </p:spTgt>
                                        </p:tgtEl>
                                        <p:attrNameLst>
                                          <p:attrName>style.visibility</p:attrName>
                                        </p:attrNameLst>
                                      </p:cBhvr>
                                      <p:to>
                                        <p:strVal val="visible"/>
                                      </p:to>
                                    </p:set>
                                    <p:animEffect transition="in" filter="fade">
                                      <p:cBhvr>
                                        <p:cTn id="21" dur="1000"/>
                                        <p:tgtEl>
                                          <p:spTgt spid="13315">
                                            <p:txEl>
                                              <p:pRg st="2" end="2"/>
                                            </p:txEl>
                                          </p:spTgt>
                                        </p:tgtEl>
                                      </p:cBhvr>
                                    </p:animEffect>
                                    <p:anim calcmode="lin" valueType="num">
                                      <p:cBhvr>
                                        <p:cTn id="22" dur="1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3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315">
                                            <p:txEl>
                                              <p:pRg st="3" end="3"/>
                                            </p:txEl>
                                          </p:spTgt>
                                        </p:tgtEl>
                                        <p:attrNameLst>
                                          <p:attrName>style.visibility</p:attrName>
                                        </p:attrNameLst>
                                      </p:cBhvr>
                                      <p:to>
                                        <p:strVal val="visible"/>
                                      </p:to>
                                    </p:set>
                                    <p:animEffect transition="in" filter="fade">
                                      <p:cBhvr>
                                        <p:cTn id="28" dur="1000"/>
                                        <p:tgtEl>
                                          <p:spTgt spid="13315">
                                            <p:txEl>
                                              <p:pRg st="3" end="3"/>
                                            </p:txEl>
                                          </p:spTgt>
                                        </p:tgtEl>
                                      </p:cBhvr>
                                    </p:animEffect>
                                    <p:anim calcmode="lin" valueType="num">
                                      <p:cBhvr>
                                        <p:cTn id="29" dur="10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3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315">
                                            <p:txEl>
                                              <p:pRg st="4" end="4"/>
                                            </p:txEl>
                                          </p:spTgt>
                                        </p:tgtEl>
                                        <p:attrNameLst>
                                          <p:attrName>style.visibility</p:attrName>
                                        </p:attrNameLst>
                                      </p:cBhvr>
                                      <p:to>
                                        <p:strVal val="visible"/>
                                      </p:to>
                                    </p:set>
                                    <p:animEffect transition="in" filter="fade">
                                      <p:cBhvr>
                                        <p:cTn id="35" dur="1000"/>
                                        <p:tgtEl>
                                          <p:spTgt spid="13315">
                                            <p:txEl>
                                              <p:pRg st="4" end="4"/>
                                            </p:txEl>
                                          </p:spTgt>
                                        </p:tgtEl>
                                      </p:cBhvr>
                                    </p:animEffect>
                                    <p:anim calcmode="lin" valueType="num">
                                      <p:cBhvr>
                                        <p:cTn id="36" dur="10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3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316">
                                            <p:txEl>
                                              <p:pRg st="0" end="0"/>
                                            </p:txEl>
                                          </p:spTgt>
                                        </p:tgtEl>
                                        <p:attrNameLst>
                                          <p:attrName>style.visibility</p:attrName>
                                        </p:attrNameLst>
                                      </p:cBhvr>
                                      <p:to>
                                        <p:strVal val="visible"/>
                                      </p:to>
                                    </p:set>
                                    <p:animEffect transition="in" filter="fade">
                                      <p:cBhvr>
                                        <p:cTn id="42" dur="1000"/>
                                        <p:tgtEl>
                                          <p:spTgt spid="13316">
                                            <p:txEl>
                                              <p:pRg st="0" end="0"/>
                                            </p:txEl>
                                          </p:spTgt>
                                        </p:tgtEl>
                                      </p:cBhvr>
                                    </p:animEffect>
                                    <p:anim calcmode="lin" valueType="num">
                                      <p:cBhvr>
                                        <p:cTn id="43" dur="1000" fill="hold"/>
                                        <p:tgtEl>
                                          <p:spTgt spid="13316">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33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316">
                                            <p:txEl>
                                              <p:pRg st="1" end="1"/>
                                            </p:txEl>
                                          </p:spTgt>
                                        </p:tgtEl>
                                        <p:attrNameLst>
                                          <p:attrName>style.visibility</p:attrName>
                                        </p:attrNameLst>
                                      </p:cBhvr>
                                      <p:to>
                                        <p:strVal val="visible"/>
                                      </p:to>
                                    </p:set>
                                    <p:animEffect transition="in" filter="fade">
                                      <p:cBhvr>
                                        <p:cTn id="49" dur="1000"/>
                                        <p:tgtEl>
                                          <p:spTgt spid="13316">
                                            <p:txEl>
                                              <p:pRg st="1" end="1"/>
                                            </p:txEl>
                                          </p:spTgt>
                                        </p:tgtEl>
                                      </p:cBhvr>
                                    </p:animEffect>
                                    <p:anim calcmode="lin" valueType="num">
                                      <p:cBhvr>
                                        <p:cTn id="50" dur="1000" fill="hold"/>
                                        <p:tgtEl>
                                          <p:spTgt spid="13316">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133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3316">
                                            <p:txEl>
                                              <p:pRg st="2" end="2"/>
                                            </p:txEl>
                                          </p:spTgt>
                                        </p:tgtEl>
                                        <p:attrNameLst>
                                          <p:attrName>style.visibility</p:attrName>
                                        </p:attrNameLst>
                                      </p:cBhvr>
                                      <p:to>
                                        <p:strVal val="visible"/>
                                      </p:to>
                                    </p:set>
                                    <p:animEffect transition="in" filter="fade">
                                      <p:cBhvr>
                                        <p:cTn id="56" dur="1000"/>
                                        <p:tgtEl>
                                          <p:spTgt spid="13316">
                                            <p:txEl>
                                              <p:pRg st="2" end="2"/>
                                            </p:txEl>
                                          </p:spTgt>
                                        </p:tgtEl>
                                      </p:cBhvr>
                                    </p:animEffect>
                                    <p:anim calcmode="lin" valueType="num">
                                      <p:cBhvr>
                                        <p:cTn id="57" dur="1000" fill="hold"/>
                                        <p:tgtEl>
                                          <p:spTgt spid="13316">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133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3316">
                                            <p:txEl>
                                              <p:pRg st="3" end="3"/>
                                            </p:txEl>
                                          </p:spTgt>
                                        </p:tgtEl>
                                        <p:attrNameLst>
                                          <p:attrName>style.visibility</p:attrName>
                                        </p:attrNameLst>
                                      </p:cBhvr>
                                      <p:to>
                                        <p:strVal val="visible"/>
                                      </p:to>
                                    </p:set>
                                    <p:animEffect transition="in" filter="fade">
                                      <p:cBhvr>
                                        <p:cTn id="63" dur="1000"/>
                                        <p:tgtEl>
                                          <p:spTgt spid="13316">
                                            <p:txEl>
                                              <p:pRg st="3" end="3"/>
                                            </p:txEl>
                                          </p:spTgt>
                                        </p:tgtEl>
                                      </p:cBhvr>
                                    </p:animEffect>
                                    <p:anim calcmode="lin" valueType="num">
                                      <p:cBhvr>
                                        <p:cTn id="64" dur="1000" fill="hold"/>
                                        <p:tgtEl>
                                          <p:spTgt spid="13316">
                                            <p:txEl>
                                              <p:pRg st="3" end="3"/>
                                            </p:txEl>
                                          </p:spTgt>
                                        </p:tgtEl>
                                        <p:attrNameLst>
                                          <p:attrName>ppt_x</p:attrName>
                                        </p:attrNameLst>
                                      </p:cBhvr>
                                      <p:tavLst>
                                        <p:tav tm="0">
                                          <p:val>
                                            <p:strVal val="#ppt_x"/>
                                          </p:val>
                                        </p:tav>
                                        <p:tav tm="100000">
                                          <p:val>
                                            <p:strVal val="#ppt_x"/>
                                          </p:val>
                                        </p:tav>
                                      </p:tavLst>
                                    </p:anim>
                                    <p:anim calcmode="lin" valueType="num">
                                      <p:cBhvr>
                                        <p:cTn id="65" dur="1000" fill="hold"/>
                                        <p:tgtEl>
                                          <p:spTgt spid="1331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3316">
                                            <p:txEl>
                                              <p:pRg st="4" end="4"/>
                                            </p:txEl>
                                          </p:spTgt>
                                        </p:tgtEl>
                                        <p:attrNameLst>
                                          <p:attrName>style.visibility</p:attrName>
                                        </p:attrNameLst>
                                      </p:cBhvr>
                                      <p:to>
                                        <p:strVal val="visible"/>
                                      </p:to>
                                    </p:set>
                                    <p:animEffect transition="in" filter="fade">
                                      <p:cBhvr>
                                        <p:cTn id="70" dur="1000"/>
                                        <p:tgtEl>
                                          <p:spTgt spid="13316">
                                            <p:txEl>
                                              <p:pRg st="4" end="4"/>
                                            </p:txEl>
                                          </p:spTgt>
                                        </p:tgtEl>
                                      </p:cBhvr>
                                    </p:animEffect>
                                    <p:anim calcmode="lin" valueType="num">
                                      <p:cBhvr>
                                        <p:cTn id="71" dur="1000" fill="hold"/>
                                        <p:tgtEl>
                                          <p:spTgt spid="13316">
                                            <p:txEl>
                                              <p:pRg st="4" end="4"/>
                                            </p:txEl>
                                          </p:spTgt>
                                        </p:tgtEl>
                                        <p:attrNameLst>
                                          <p:attrName>ppt_x</p:attrName>
                                        </p:attrNameLst>
                                      </p:cBhvr>
                                      <p:tavLst>
                                        <p:tav tm="0">
                                          <p:val>
                                            <p:strVal val="#ppt_x"/>
                                          </p:val>
                                        </p:tav>
                                        <p:tav tm="100000">
                                          <p:val>
                                            <p:strVal val="#ppt_x"/>
                                          </p:val>
                                        </p:tav>
                                      </p:tavLst>
                                    </p:anim>
                                    <p:anim calcmode="lin" valueType="num">
                                      <p:cBhvr>
                                        <p:cTn id="72" dur="1000" fill="hold"/>
                                        <p:tgtEl>
                                          <p:spTgt spid="1331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3316">
                                            <p:txEl>
                                              <p:pRg st="5" end="5"/>
                                            </p:txEl>
                                          </p:spTgt>
                                        </p:tgtEl>
                                        <p:attrNameLst>
                                          <p:attrName>style.visibility</p:attrName>
                                        </p:attrNameLst>
                                      </p:cBhvr>
                                      <p:to>
                                        <p:strVal val="visible"/>
                                      </p:to>
                                    </p:set>
                                    <p:animEffect transition="in" filter="fade">
                                      <p:cBhvr>
                                        <p:cTn id="77" dur="1000"/>
                                        <p:tgtEl>
                                          <p:spTgt spid="13316">
                                            <p:txEl>
                                              <p:pRg st="5" end="5"/>
                                            </p:txEl>
                                          </p:spTgt>
                                        </p:tgtEl>
                                      </p:cBhvr>
                                    </p:animEffect>
                                    <p:anim calcmode="lin" valueType="num">
                                      <p:cBhvr>
                                        <p:cTn id="78" dur="1000" fill="hold"/>
                                        <p:tgtEl>
                                          <p:spTgt spid="13316">
                                            <p:txEl>
                                              <p:pRg st="5" end="5"/>
                                            </p:txEl>
                                          </p:spTgt>
                                        </p:tgtEl>
                                        <p:attrNameLst>
                                          <p:attrName>ppt_x</p:attrName>
                                        </p:attrNameLst>
                                      </p:cBhvr>
                                      <p:tavLst>
                                        <p:tav tm="0">
                                          <p:val>
                                            <p:strVal val="#ppt_x"/>
                                          </p:val>
                                        </p:tav>
                                        <p:tav tm="100000">
                                          <p:val>
                                            <p:strVal val="#ppt_x"/>
                                          </p:val>
                                        </p:tav>
                                      </p:tavLst>
                                    </p:anim>
                                    <p:anim calcmode="lin" valueType="num">
                                      <p:cBhvr>
                                        <p:cTn id="79" dur="1000" fill="hold"/>
                                        <p:tgtEl>
                                          <p:spTgt spid="1331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P spid="13316"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01750"/>
            <a:ext cx="8229600" cy="1143000"/>
          </a:xfrm>
        </p:spPr>
        <p:txBody>
          <a:bodyPr/>
          <a:lstStyle/>
          <a:p>
            <a:pPr eaLnBrk="1" fontAlgn="auto" hangingPunct="1">
              <a:spcAft>
                <a:spcPts val="0"/>
              </a:spcAft>
              <a:defRPr/>
            </a:pPr>
            <a:r>
              <a:rPr lang="en-US" dirty="0" smtClean="0"/>
              <a:t>Basic Vocabulary</a:t>
            </a:r>
            <a:endParaRPr lang="en-US" dirty="0"/>
          </a:p>
        </p:txBody>
      </p:sp>
      <p:sp>
        <p:nvSpPr>
          <p:cNvPr id="5" name="Content Placeholder 4"/>
          <p:cNvSpPr>
            <a:spLocks noGrp="1"/>
          </p:cNvSpPr>
          <p:nvPr>
            <p:ph sz="quarter" idx="1"/>
          </p:nvPr>
        </p:nvSpPr>
        <p:spPr>
          <a:xfrm>
            <a:off x="457200" y="2664752"/>
            <a:ext cx="8229600" cy="3423016"/>
          </a:xfrm>
        </p:spPr>
        <p:txBody>
          <a:bodyPr>
            <a:normAutofit/>
          </a:bodyPr>
          <a:lstStyle/>
          <a:p>
            <a:pPr eaLnBrk="1" hangingPunct="1"/>
            <a:r>
              <a:rPr lang="en-US" sz="2500" dirty="0"/>
              <a:t>Revenue—what you earn</a:t>
            </a:r>
          </a:p>
          <a:p>
            <a:pPr eaLnBrk="1" hangingPunct="1"/>
            <a:r>
              <a:rPr lang="en-US" sz="2500" dirty="0"/>
              <a:t>Expenses—what you spend</a:t>
            </a:r>
          </a:p>
          <a:p>
            <a:pPr eaLnBrk="1" hangingPunct="1"/>
            <a:r>
              <a:rPr lang="en-US" sz="2500" dirty="0"/>
              <a:t>Net Profit—total revenues minus total expenses</a:t>
            </a:r>
          </a:p>
          <a:p>
            <a:pPr eaLnBrk="1" hangingPunct="1"/>
            <a:r>
              <a:rPr lang="en-US" sz="2500" dirty="0"/>
              <a:t>Net Income—same as net profit</a:t>
            </a:r>
          </a:p>
          <a:p>
            <a:pPr eaLnBrk="1" hangingPunct="1"/>
            <a:r>
              <a:rPr lang="en-US" sz="2500" dirty="0"/>
              <a:t>Depreciation—reduction in value over time</a:t>
            </a:r>
          </a:p>
          <a:p>
            <a:pPr eaLnBrk="1" hangingPunct="1"/>
            <a:r>
              <a:rPr lang="en-US" sz="2500" dirty="0"/>
              <a:t>Appreciation—increase in value over time</a:t>
            </a:r>
          </a:p>
          <a:p>
            <a:pPr eaLnBrk="1" hangingPunct="1"/>
            <a:r>
              <a:rPr lang="en-US" sz="2500" dirty="0"/>
              <a:t>Equity—ownership in a company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lide(fromBottom)">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slide(fromBottom)">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slide(fromBottom)">
                                      <p:cBhvr>
                                        <p:cTn id="17" dur="5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slide(fromBottom)">
                                      <p:cBhvr>
                                        <p:cTn id="22" dur="500"/>
                                        <p:tgtEl>
                                          <p:spTgt spid="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slide(fromBottom)">
                                      <p:cBhvr>
                                        <p:cTn id="27" dur="500"/>
                                        <p:tgtEl>
                                          <p:spTgt spid="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slide(fromBottom)">
                                      <p:cBhvr>
                                        <p:cTn id="32" dur="500"/>
                                        <p:tgtEl>
                                          <p:spTgt spid="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slide(fromBottom)">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1143000"/>
          </a:xfrm>
        </p:spPr>
        <p:txBody>
          <a:bodyPr/>
          <a:lstStyle/>
          <a:p>
            <a:pPr eaLnBrk="1" fontAlgn="auto" hangingPunct="1">
              <a:spcAft>
                <a:spcPts val="0"/>
              </a:spcAft>
              <a:defRPr/>
            </a:pPr>
            <a:r>
              <a:rPr lang="en-US" dirty="0" smtClean="0"/>
              <a:t>More Vocabulary</a:t>
            </a:r>
            <a:endParaRPr lang="en-US" dirty="0"/>
          </a:p>
        </p:txBody>
      </p:sp>
      <p:sp>
        <p:nvSpPr>
          <p:cNvPr id="3" name="Content Placeholder 2"/>
          <p:cNvSpPr>
            <a:spLocks noGrp="1"/>
          </p:cNvSpPr>
          <p:nvPr>
            <p:ph sz="quarter" idx="1"/>
          </p:nvPr>
        </p:nvSpPr>
        <p:spPr>
          <a:xfrm>
            <a:off x="457200" y="2743200"/>
            <a:ext cx="8229600" cy="3289018"/>
          </a:xfrm>
        </p:spPr>
        <p:txBody>
          <a:bodyPr>
            <a:normAutofit/>
          </a:bodyPr>
          <a:lstStyle/>
          <a:p>
            <a:pPr eaLnBrk="1" hangingPunct="1"/>
            <a:r>
              <a:rPr lang="en-US" sz="2500" dirty="0"/>
              <a:t>Vesting—earning equity over time instead of all at once</a:t>
            </a:r>
          </a:p>
          <a:p>
            <a:pPr eaLnBrk="1" hangingPunct="1"/>
            <a:r>
              <a:rPr lang="en-US" sz="2500" dirty="0"/>
              <a:t>Asset—something you own that has value</a:t>
            </a:r>
          </a:p>
          <a:p>
            <a:pPr eaLnBrk="1" hangingPunct="1"/>
            <a:r>
              <a:rPr lang="en-US" sz="2500" dirty="0"/>
              <a:t>Liability—something you owe for</a:t>
            </a:r>
          </a:p>
          <a:p>
            <a:pPr eaLnBrk="1" hangingPunct="1"/>
            <a:r>
              <a:rPr lang="en-US" sz="2500" dirty="0"/>
              <a:t>Balance—the difference between credits and debits in an account</a:t>
            </a:r>
          </a:p>
          <a:p>
            <a:pPr eaLnBrk="1" hangingPunct="1">
              <a:buClr>
                <a:srgbClr val="0000FF"/>
              </a:buClr>
            </a:pPr>
            <a:r>
              <a:rPr lang="en-US" sz="2500" dirty="0"/>
              <a:t>Bond—debt instrument </a:t>
            </a:r>
            <a:r>
              <a:rPr lang="en-US" sz="2500" dirty="0" smtClean="0"/>
              <a:t>through which </a:t>
            </a:r>
            <a:r>
              <a:rPr lang="en-US" sz="2500" dirty="0"/>
              <a:t>companies and governments</a:t>
            </a:r>
            <a:r>
              <a:rPr lang="en-US" sz="2500" dirty="0" smtClean="0"/>
              <a:t> can </a:t>
            </a:r>
            <a:r>
              <a:rPr lang="en-US" sz="2500" dirty="0"/>
              <a:t>raise </a:t>
            </a:r>
            <a:r>
              <a:rPr lang="en-US" sz="2500" dirty="0" smtClean="0"/>
              <a:t>money</a:t>
            </a:r>
          </a:p>
        </p:txBody>
      </p:sp>
      <p:pic>
        <p:nvPicPr>
          <p:cNvPr id="13316" name="Picture 4" descr="C:\Documents and Settings\jpluta\Local Settings\Temporary Internet Files\Content.IE5\LRM8WKTP\MCj02971470000[1].wmf"/>
          <p:cNvPicPr>
            <a:picLocks noChangeAspect="1" noChangeArrowheads="1"/>
          </p:cNvPicPr>
          <p:nvPr/>
        </p:nvPicPr>
        <p:blipFill>
          <a:blip r:embed="rId2"/>
          <a:srcRect/>
          <a:stretch>
            <a:fillRect/>
          </a:stretch>
        </p:blipFill>
        <p:spPr bwMode="auto">
          <a:xfrm>
            <a:off x="7424738" y="2743200"/>
            <a:ext cx="1166812" cy="838200"/>
          </a:xfrm>
          <a:prstGeom prst="rect">
            <a:avLst/>
          </a:prstGeom>
          <a:noFill/>
          <a:ln w="9525">
            <a:noFill/>
            <a:miter lim="800000"/>
            <a:headEnd/>
            <a:tailEnd/>
          </a:ln>
        </p:spPr>
      </p:pic>
      <p:pic>
        <p:nvPicPr>
          <p:cNvPr id="13317" name="Picture 5" descr="C:\Documents and Settings\jpluta\Local Settings\Temporary Internet Files\Content.IE5\7H72GAT7\MCj03798970000[1].wmf"/>
          <p:cNvPicPr>
            <a:picLocks noChangeAspect="1" noChangeArrowheads="1"/>
          </p:cNvPicPr>
          <p:nvPr/>
        </p:nvPicPr>
        <p:blipFill>
          <a:blip r:embed="rId3"/>
          <a:srcRect/>
          <a:stretch>
            <a:fillRect/>
          </a:stretch>
        </p:blipFill>
        <p:spPr bwMode="auto">
          <a:xfrm>
            <a:off x="6705600" y="4724400"/>
            <a:ext cx="1819275" cy="14668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331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slide(fromBottom)">
                                      <p:cBhvr>
                                        <p:cTn id="21" dur="500"/>
                                        <p:tgtEl>
                                          <p:spTgt spid="3">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slide(fromBottom)">
                                      <p:cBhvr>
                                        <p:cTn id="26" dur="500"/>
                                        <p:tgtEl>
                                          <p:spTgt spid="3">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331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slide(fromBottom)">
                                      <p:cBhvr>
                                        <p:cTn id="3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1750"/>
            <a:ext cx="8229600" cy="1143000"/>
          </a:xfrm>
        </p:spPr>
        <p:txBody>
          <a:bodyPr/>
          <a:lstStyle/>
          <a:p>
            <a:pPr eaLnBrk="1" fontAlgn="auto" hangingPunct="1">
              <a:spcAft>
                <a:spcPts val="0"/>
              </a:spcAft>
              <a:defRPr/>
            </a:pPr>
            <a:r>
              <a:rPr lang="en-US" dirty="0" smtClean="0"/>
              <a:t>Why study financial literacy?</a:t>
            </a:r>
            <a:endParaRPr lang="en-US" dirty="0"/>
          </a:p>
        </p:txBody>
      </p:sp>
      <p:sp>
        <p:nvSpPr>
          <p:cNvPr id="3" name="Content Placeholder 2"/>
          <p:cNvSpPr>
            <a:spLocks noGrp="1"/>
          </p:cNvSpPr>
          <p:nvPr>
            <p:ph sz="quarter" idx="1"/>
          </p:nvPr>
        </p:nvSpPr>
        <p:spPr>
          <a:xfrm>
            <a:off x="457200" y="2116860"/>
            <a:ext cx="8229600" cy="3860154"/>
          </a:xfrm>
        </p:spPr>
        <p:txBody>
          <a:bodyPr>
            <a:normAutofit/>
          </a:bodyPr>
          <a:lstStyle/>
          <a:p>
            <a:pPr eaLnBrk="1" hangingPunct="1"/>
            <a:r>
              <a:rPr lang="en-US" sz="2500" dirty="0"/>
              <a:t>The state says we need to!</a:t>
            </a:r>
          </a:p>
          <a:p>
            <a:pPr eaLnBrk="1" hangingPunct="1"/>
            <a:r>
              <a:rPr lang="en-US" sz="2500" dirty="0"/>
              <a:t>The number of foreclosures </a:t>
            </a:r>
            <a:r>
              <a:rPr lang="en-US" sz="2500" dirty="0" smtClean="0"/>
              <a:t>and</a:t>
            </a:r>
            <a:r>
              <a:rPr lang="en-US" sz="2500" dirty="0" smtClean="0"/>
              <a:t> </a:t>
            </a:r>
            <a:r>
              <a:rPr lang="en-US" sz="2500" dirty="0" smtClean="0"/>
              <a:t>bankruptcies </a:t>
            </a:r>
            <a:r>
              <a:rPr lang="en-US" sz="2500" dirty="0"/>
              <a:t>are increasing.</a:t>
            </a:r>
          </a:p>
          <a:p>
            <a:pPr eaLnBrk="1" hangingPunct="1"/>
            <a:r>
              <a:rPr lang="en-US" sz="2500" dirty="0"/>
              <a:t>Unemployment continues to be unstable.</a:t>
            </a:r>
          </a:p>
          <a:p>
            <a:pPr eaLnBrk="1" hangingPunct="1"/>
            <a:r>
              <a:rPr lang="en-US" sz="2500" dirty="0"/>
              <a:t>Credit card use has gotten out of control</a:t>
            </a:r>
            <a:r>
              <a:rPr lang="en-US" sz="2500" dirty="0" smtClean="0"/>
              <a:t>.</a:t>
            </a:r>
          </a:p>
          <a:p>
            <a:pPr eaLnBrk="1" hangingPunct="1"/>
            <a:r>
              <a:rPr lang="en-US" sz="2500" dirty="0"/>
              <a:t>You have the chance to be smart with your finances from the very beginning!</a:t>
            </a:r>
          </a:p>
        </p:txBody>
      </p:sp>
      <p:pic>
        <p:nvPicPr>
          <p:cNvPr id="14341" name="Picture 5" descr="C:\Documents and Settings\jpluta\Local Settings\Temporary Internet Files\Content.IE5\84HF4ST9\MPj04429650000[1].jpg"/>
          <p:cNvPicPr>
            <a:picLocks noChangeAspect="1" noChangeArrowheads="1"/>
          </p:cNvPicPr>
          <p:nvPr/>
        </p:nvPicPr>
        <p:blipFill>
          <a:blip r:embed="rId2"/>
          <a:srcRect/>
          <a:stretch>
            <a:fillRect/>
          </a:stretch>
        </p:blipFill>
        <p:spPr bwMode="auto">
          <a:xfrm>
            <a:off x="6474729" y="3116517"/>
            <a:ext cx="1645045" cy="1233784"/>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14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95</TotalTime>
  <Words>2075</Words>
  <Application>Microsoft Macintosh PowerPoint</Application>
  <PresentationFormat>On-screen Show (4:3)</PresentationFormat>
  <Paragraphs>306</Paragraphs>
  <Slides>48</Slides>
  <Notes>0</Notes>
  <HiddenSlides>0</HiddenSlides>
  <MMClips>0</MMClips>
  <ScaleCrop>false</ScaleCrop>
  <HeadingPairs>
    <vt:vector size="4" baseType="variant">
      <vt:variant>
        <vt:lpstr>Design Template</vt:lpstr>
      </vt:variant>
      <vt:variant>
        <vt:i4>1</vt:i4>
      </vt:variant>
      <vt:variant>
        <vt:lpstr>Slide Titles</vt:lpstr>
      </vt:variant>
      <vt:variant>
        <vt:i4>48</vt:i4>
      </vt:variant>
    </vt:vector>
  </HeadingPairs>
  <TitlesOfParts>
    <vt:vector size="49" baseType="lpstr">
      <vt:lpstr>Office Theme</vt:lpstr>
      <vt:lpstr>Financial Literacy</vt:lpstr>
      <vt:lpstr>Financial Literacy Vocabulary Assignment</vt:lpstr>
      <vt:lpstr>Where does money come from?</vt:lpstr>
      <vt:lpstr>Introduction</vt:lpstr>
      <vt:lpstr>Slide 5</vt:lpstr>
      <vt:lpstr>Survey</vt:lpstr>
      <vt:lpstr>Basic Vocabulary</vt:lpstr>
      <vt:lpstr>More Vocabulary</vt:lpstr>
      <vt:lpstr>Why study financial literacy?</vt:lpstr>
      <vt:lpstr>Vocabulary Assignment  </vt:lpstr>
      <vt:lpstr>Spending Money &amp; Debt</vt:lpstr>
      <vt:lpstr>Do you never have enough money?</vt:lpstr>
      <vt:lpstr>What do I do?</vt:lpstr>
      <vt:lpstr>What do others do?</vt:lpstr>
      <vt:lpstr>Paying Taxes</vt:lpstr>
      <vt:lpstr>How We’re Taxed</vt:lpstr>
      <vt:lpstr>Why We’re Taxed</vt:lpstr>
      <vt:lpstr>The U.S. History of Taxation</vt:lpstr>
      <vt:lpstr>Why They Can Tax</vt:lpstr>
      <vt:lpstr>Can We Skip Taxes?</vt:lpstr>
      <vt:lpstr>Filing Taxes</vt:lpstr>
      <vt:lpstr>Credit Cards</vt:lpstr>
      <vt:lpstr>Credit</vt:lpstr>
      <vt:lpstr>Credit Scores</vt:lpstr>
      <vt:lpstr>Warning: Careful How You Spend </vt:lpstr>
      <vt:lpstr>Credit Card Use</vt:lpstr>
      <vt:lpstr>How do I Get a Credit Report</vt:lpstr>
      <vt:lpstr>Insurance</vt:lpstr>
      <vt:lpstr>Purpose</vt:lpstr>
      <vt:lpstr>Different Types</vt:lpstr>
      <vt:lpstr>Important Tips</vt:lpstr>
      <vt:lpstr>Insurance Vocabulary</vt:lpstr>
      <vt:lpstr>Banking &amp; Savings Accounts</vt:lpstr>
      <vt:lpstr>There are five different types of accounts that are available at most banks.</vt:lpstr>
      <vt:lpstr>Checking Account</vt:lpstr>
      <vt:lpstr>Writing a Check</vt:lpstr>
      <vt:lpstr>Savings Account</vt:lpstr>
      <vt:lpstr>Money Market Account</vt:lpstr>
      <vt:lpstr>Time Deposits</vt:lpstr>
      <vt:lpstr>No-Frills Bank Account</vt:lpstr>
      <vt:lpstr>Deposit Slips </vt:lpstr>
      <vt:lpstr>Investing</vt:lpstr>
      <vt:lpstr>Definition</vt:lpstr>
      <vt:lpstr>Stocks</vt:lpstr>
      <vt:lpstr>Bonds</vt:lpstr>
      <vt:lpstr>Mutual Funds</vt:lpstr>
      <vt:lpstr>Let Me Introduce… </vt:lpstr>
      <vt:lpstr>Writing a check 101</vt:lpstr>
    </vt:vector>
  </TitlesOfParts>
  <Company>Miles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Leon Moody</dc:creator>
  <cp:lastModifiedBy>Leon Moody</cp:lastModifiedBy>
  <cp:revision>5</cp:revision>
  <dcterms:created xsi:type="dcterms:W3CDTF">2019-01-22T19:22:34Z</dcterms:created>
  <dcterms:modified xsi:type="dcterms:W3CDTF">2019-01-22T20:56:35Z</dcterms:modified>
</cp:coreProperties>
</file>